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573" r:id="rId2"/>
    <p:sldId id="587" r:id="rId3"/>
    <p:sldId id="619" r:id="rId4"/>
    <p:sldId id="602" r:id="rId5"/>
    <p:sldId id="610" r:id="rId6"/>
    <p:sldId id="611" r:id="rId7"/>
    <p:sldId id="615" r:id="rId8"/>
    <p:sldId id="613" r:id="rId9"/>
    <p:sldId id="616" r:id="rId10"/>
    <p:sldId id="614" r:id="rId11"/>
    <p:sldId id="617" r:id="rId12"/>
    <p:sldId id="618" r:id="rId13"/>
    <p:sldId id="612" r:id="rId14"/>
    <p:sldId id="577" r:id="rId15"/>
    <p:sldId id="579" r:id="rId16"/>
    <p:sldId id="580" r:id="rId17"/>
    <p:sldId id="581" r:id="rId18"/>
    <p:sldId id="582" r:id="rId19"/>
    <p:sldId id="583" r:id="rId20"/>
    <p:sldId id="620" r:id="rId21"/>
    <p:sldId id="584" r:id="rId22"/>
    <p:sldId id="585" r:id="rId23"/>
    <p:sldId id="608" r:id="rId24"/>
    <p:sldId id="621" r:id="rId25"/>
    <p:sldId id="609" r:id="rId26"/>
    <p:sldId id="623" r:id="rId27"/>
    <p:sldId id="588" r:id="rId28"/>
    <p:sldId id="589" r:id="rId29"/>
    <p:sldId id="590" r:id="rId30"/>
    <p:sldId id="622" r:id="rId31"/>
    <p:sldId id="592" r:id="rId32"/>
    <p:sldId id="591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 autoAdjust="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outlineViewPr>
    <p:cViewPr>
      <p:scale>
        <a:sx n="33" d="100"/>
        <a:sy n="33" d="100"/>
      </p:scale>
      <p:origin x="0" y="-9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8E92D-6F23-4C4F-93C8-8C68DF746F6E}" type="datetimeFigureOut">
              <a:rPr lang="it-IT" smtClean="0"/>
              <a:t>29/07/2024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0C1F9-07D4-4D58-A0EB-545FA28BD7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3012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75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8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64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77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9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3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9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27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60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26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9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70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22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52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22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38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59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26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57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09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2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9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46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75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7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96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7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86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93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7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4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2290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4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1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1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3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8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7/29/2024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34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7/29/2024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7/29/2024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2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0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9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791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28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dirty="0"/>
              <a:t>Results of data exploration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July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42576" cy="971551"/>
          </a:xfrm>
        </p:spPr>
        <p:txBody>
          <a:bodyPr>
            <a:normAutofit/>
          </a:bodyPr>
          <a:lstStyle/>
          <a:p>
            <a:r>
              <a:rPr lang="en-US" dirty="0"/>
              <a:t>MAP C: Population analysis, expectations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69" y="2203221"/>
            <a:ext cx="4604803" cy="1822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expected</a:t>
            </a:r>
            <a:r>
              <a:rPr lang="en-US" sz="1600" dirty="0"/>
              <a:t> characteristics:</a:t>
            </a:r>
          </a:p>
          <a:p>
            <a:r>
              <a:rPr lang="en-US" sz="1600" dirty="0"/>
              <a:t>3 components: atrial activity, ventricular activity and His Bundle passage</a:t>
            </a:r>
          </a:p>
          <a:p>
            <a:r>
              <a:rPr lang="en-US" sz="1600" dirty="0"/>
              <a:t>Not fixed proportions between atrial and ventricular components</a:t>
            </a:r>
          </a:p>
          <a:p>
            <a:r>
              <a:rPr lang="en-US" sz="1600" dirty="0"/>
              <a:t>Clear and biphasic atrial component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177509" y="1684785"/>
            <a:ext cx="3553243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MAP C: dangerous signals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magine 5" descr="Immagine che contiene linea, testo, calligrafia, diagramma&#10;&#10;Descrizione generata automaticamente">
            <a:extLst>
              <a:ext uri="{FF2B5EF4-FFF2-40B4-BE49-F238E27FC236}">
                <a16:creationId xmlns:a16="http://schemas.microsoft.com/office/drawing/2014/main" id="{633ADF70-FBEF-7703-10FB-8F20B112A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t="4707" r="8876" b="4707"/>
          <a:stretch/>
        </p:blipFill>
        <p:spPr>
          <a:xfrm>
            <a:off x="4919470" y="2203221"/>
            <a:ext cx="6957859" cy="3957681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2FC405F0-93E5-5F69-4CC0-D98F42DA8065}"/>
              </a:ext>
            </a:extLst>
          </p:cNvPr>
          <p:cNvGrpSpPr/>
          <p:nvPr/>
        </p:nvGrpSpPr>
        <p:grpSpPr>
          <a:xfrm>
            <a:off x="7845188" y="2413361"/>
            <a:ext cx="2682605" cy="1471315"/>
            <a:chOff x="7845188" y="2413361"/>
            <a:chExt cx="2682605" cy="1471315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5B447297-EF49-03DE-5DF6-19EB70C2FFB1}"/>
                </a:ext>
              </a:extLst>
            </p:cNvPr>
            <p:cNvGrpSpPr/>
            <p:nvPr/>
          </p:nvGrpSpPr>
          <p:grpSpPr>
            <a:xfrm>
              <a:off x="7845188" y="2413361"/>
              <a:ext cx="553213" cy="549295"/>
              <a:chOff x="7845188" y="2413361"/>
              <a:chExt cx="553213" cy="549295"/>
            </a:xfrm>
          </p:grpSpPr>
          <p:sp>
            <p:nvSpPr>
              <p:cNvPr id="8" name="Parentesi graffa chiusa 7">
                <a:extLst>
                  <a:ext uri="{FF2B5EF4-FFF2-40B4-BE49-F238E27FC236}">
                    <a16:creationId xmlns:a16="http://schemas.microsoft.com/office/drawing/2014/main" id="{C94179EB-E9ED-BC93-4C3F-B753BC94681A}"/>
                  </a:ext>
                </a:extLst>
              </p:cNvPr>
              <p:cNvSpPr/>
              <p:nvPr/>
            </p:nvSpPr>
            <p:spPr>
              <a:xfrm rot="16200000">
                <a:off x="8009780" y="2574036"/>
                <a:ext cx="224028" cy="553212"/>
              </a:xfrm>
              <a:prstGeom prst="righ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36E44D7-46F7-71A8-1DE1-403530610861}"/>
                  </a:ext>
                </a:extLst>
              </p:cNvPr>
              <p:cNvSpPr txBox="1"/>
              <p:nvPr/>
            </p:nvSpPr>
            <p:spPr>
              <a:xfrm>
                <a:off x="7959489" y="2413361"/>
                <a:ext cx="4389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1</a:t>
                </a:r>
              </a:p>
            </p:txBody>
          </p:sp>
        </p:grp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42241AAF-D7DC-6ECB-FCA1-FA8384C97DCC}"/>
                </a:ext>
              </a:extLst>
            </p:cNvPr>
            <p:cNvGrpSpPr/>
            <p:nvPr/>
          </p:nvGrpSpPr>
          <p:grpSpPr>
            <a:xfrm>
              <a:off x="8965328" y="3335381"/>
              <a:ext cx="553213" cy="549295"/>
              <a:chOff x="7845188" y="2413361"/>
              <a:chExt cx="553213" cy="549295"/>
            </a:xfrm>
          </p:grpSpPr>
          <p:sp>
            <p:nvSpPr>
              <p:cNvPr id="12" name="Parentesi graffa chiusa 11">
                <a:extLst>
                  <a:ext uri="{FF2B5EF4-FFF2-40B4-BE49-F238E27FC236}">
                    <a16:creationId xmlns:a16="http://schemas.microsoft.com/office/drawing/2014/main" id="{61D87E64-A836-F400-730D-6EF8189F1579}"/>
                  </a:ext>
                </a:extLst>
              </p:cNvPr>
              <p:cNvSpPr/>
              <p:nvPr/>
            </p:nvSpPr>
            <p:spPr>
              <a:xfrm rot="16200000">
                <a:off x="8009780" y="2574036"/>
                <a:ext cx="224028" cy="553212"/>
              </a:xfrm>
              <a:prstGeom prst="righ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3228BFE-CAB1-26DE-0443-DD872E382573}"/>
                  </a:ext>
                </a:extLst>
              </p:cNvPr>
              <p:cNvSpPr txBox="1"/>
              <p:nvPr/>
            </p:nvSpPr>
            <p:spPr>
              <a:xfrm>
                <a:off x="7959489" y="2413361"/>
                <a:ext cx="4389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2</a:t>
                </a: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4C196608-D497-AA2A-9CD9-0FD9A3F4C478}"/>
                </a:ext>
              </a:extLst>
            </p:cNvPr>
            <p:cNvGrpSpPr/>
            <p:nvPr/>
          </p:nvGrpSpPr>
          <p:grpSpPr>
            <a:xfrm>
              <a:off x="9974580" y="3154352"/>
              <a:ext cx="553213" cy="549295"/>
              <a:chOff x="7845188" y="2413361"/>
              <a:chExt cx="553213" cy="549295"/>
            </a:xfrm>
          </p:grpSpPr>
          <p:sp>
            <p:nvSpPr>
              <p:cNvPr id="15" name="Parentesi graffa chiusa 14">
                <a:extLst>
                  <a:ext uri="{FF2B5EF4-FFF2-40B4-BE49-F238E27FC236}">
                    <a16:creationId xmlns:a16="http://schemas.microsoft.com/office/drawing/2014/main" id="{60657EB6-74F5-85CC-D5C9-FA33AA20B66D}"/>
                  </a:ext>
                </a:extLst>
              </p:cNvPr>
              <p:cNvSpPr/>
              <p:nvPr/>
            </p:nvSpPr>
            <p:spPr>
              <a:xfrm rot="16200000">
                <a:off x="8009780" y="2574036"/>
                <a:ext cx="224028" cy="553212"/>
              </a:xfrm>
              <a:prstGeom prst="righ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3DCC37E-323E-EBFB-D61F-4A8B1972D1EF}"/>
                  </a:ext>
                </a:extLst>
              </p:cNvPr>
              <p:cNvSpPr txBox="1"/>
              <p:nvPr/>
            </p:nvSpPr>
            <p:spPr>
              <a:xfrm>
                <a:off x="7959489" y="2413361"/>
                <a:ext cx="4389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3</a:t>
                </a:r>
              </a:p>
            </p:txBody>
          </p:sp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2A9227D-BF0A-B11D-FBB0-C362570C301C}"/>
              </a:ext>
            </a:extLst>
          </p:cNvPr>
          <p:cNvGrpSpPr/>
          <p:nvPr/>
        </p:nvGrpSpPr>
        <p:grpSpPr>
          <a:xfrm>
            <a:off x="7780418" y="2974336"/>
            <a:ext cx="2322941" cy="2203704"/>
            <a:chOff x="7845188" y="2962656"/>
            <a:chExt cx="2322941" cy="2203704"/>
          </a:xfrm>
        </p:grpSpPr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2EDA09AE-8390-CFA4-41A4-9F774B8A011E}"/>
                </a:ext>
              </a:extLst>
            </p:cNvPr>
            <p:cNvCxnSpPr/>
            <p:nvPr/>
          </p:nvCxnSpPr>
          <p:spPr>
            <a:xfrm>
              <a:off x="7845188" y="2962656"/>
              <a:ext cx="0" cy="2203704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C1209D4D-B1C6-D3AD-AC3F-66EDCD0CDBC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8129" y="3691967"/>
              <a:ext cx="0" cy="749481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CF24706-6C71-A881-ACDA-2264F5B83284}"/>
              </a:ext>
            </a:extLst>
          </p:cNvPr>
          <p:cNvSpPr/>
          <p:nvPr/>
        </p:nvSpPr>
        <p:spPr>
          <a:xfrm>
            <a:off x="7845188" y="2962656"/>
            <a:ext cx="664093" cy="221538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4BCB211-F59C-6A13-1F44-BB23A4B65DB0}"/>
              </a:ext>
            </a:extLst>
          </p:cNvPr>
          <p:cNvSpPr txBox="1">
            <a:spLocks/>
          </p:cNvSpPr>
          <p:nvPr/>
        </p:nvSpPr>
        <p:spPr>
          <a:xfrm>
            <a:off x="272186" y="6031855"/>
            <a:ext cx="4604803" cy="301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Note: figure represents an ideal case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886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576816" cy="971551"/>
          </a:xfrm>
        </p:spPr>
        <p:txBody>
          <a:bodyPr>
            <a:normAutofit/>
          </a:bodyPr>
          <a:lstStyle/>
          <a:p>
            <a:r>
              <a:rPr lang="en-US" dirty="0"/>
              <a:t>MAP C: Unexpected behaviors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87" y="1834759"/>
            <a:ext cx="4604803" cy="1822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unexpected </a:t>
            </a:r>
            <a:r>
              <a:rPr lang="en-US" sz="1600" dirty="0"/>
              <a:t>behaviors</a:t>
            </a:r>
          </a:p>
          <a:p>
            <a:r>
              <a:rPr lang="en-US" sz="1600" dirty="0"/>
              <a:t>Three components not clearly visible (even looking at confidence intervals)</a:t>
            </a:r>
          </a:p>
          <a:p>
            <a:r>
              <a:rPr lang="en-US" sz="1600" dirty="0"/>
              <a:t>Presence of components before the atrial contribution</a:t>
            </a:r>
          </a:p>
          <a:p>
            <a:r>
              <a:rPr lang="en-US" sz="1600" dirty="0"/>
              <a:t>Peaks with unphysiological values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/>
          </a:p>
        </p:txBody>
      </p:sp>
      <p:pic>
        <p:nvPicPr>
          <p:cNvPr id="9" name="Immagine 8" descr="Immagine che contiene linea, diagramma, testo, Parallelo&#10;&#10;Descrizione generata automaticamente">
            <a:extLst>
              <a:ext uri="{FF2B5EF4-FFF2-40B4-BE49-F238E27FC236}">
                <a16:creationId xmlns:a16="http://schemas.microsoft.com/office/drawing/2014/main" id="{DC5629CB-9635-E3CE-EC13-ACFC775EA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3469" r="8370" b="4263"/>
          <a:stretch/>
        </p:blipFill>
        <p:spPr>
          <a:xfrm>
            <a:off x="4876990" y="1834759"/>
            <a:ext cx="7256941" cy="4191137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929F9AB-547F-63DE-B68B-E6E80117640C}"/>
              </a:ext>
            </a:extLst>
          </p:cNvPr>
          <p:cNvSpPr/>
          <p:nvPr/>
        </p:nvSpPr>
        <p:spPr>
          <a:xfrm>
            <a:off x="8906256" y="2176272"/>
            <a:ext cx="374904" cy="649224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it-IT" dirty="0"/>
              <a:t>?</a:t>
            </a:r>
          </a:p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9277B5E-2C95-A756-8161-F973010B75F2}"/>
              </a:ext>
            </a:extLst>
          </p:cNvPr>
          <p:cNvSpPr/>
          <p:nvPr/>
        </p:nvSpPr>
        <p:spPr>
          <a:xfrm>
            <a:off x="7251192" y="2249424"/>
            <a:ext cx="502920" cy="466344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F75D2B6-EED2-E117-2DB7-285B442E87C1}"/>
              </a:ext>
            </a:extLst>
          </p:cNvPr>
          <p:cNvSpPr/>
          <p:nvPr/>
        </p:nvSpPr>
        <p:spPr>
          <a:xfrm>
            <a:off x="8610600" y="2825496"/>
            <a:ext cx="295656" cy="2889504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1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576816" cy="971551"/>
          </a:xfrm>
        </p:spPr>
        <p:txBody>
          <a:bodyPr>
            <a:normAutofit/>
          </a:bodyPr>
          <a:lstStyle/>
          <a:p>
            <a:r>
              <a:rPr lang="en-US" dirty="0"/>
              <a:t>First observations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85" y="1710989"/>
            <a:ext cx="4224071" cy="19782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These first evaluation made using all available signals as a sort of “population” highlights some crucial aspects:</a:t>
            </a:r>
          </a:p>
          <a:p>
            <a:r>
              <a:rPr lang="en-US" sz="1600" dirty="0"/>
              <a:t>In </a:t>
            </a:r>
            <a:r>
              <a:rPr lang="en-US" sz="1600" dirty="0">
                <a:solidFill>
                  <a:srgbClr val="7030A0"/>
                </a:solidFill>
              </a:rPr>
              <a:t>all MAPs </a:t>
            </a:r>
            <a:r>
              <a:rPr lang="en-US" sz="1600" dirty="0"/>
              <a:t>appear appreciable and </a:t>
            </a:r>
            <a:r>
              <a:rPr lang="en-US" sz="1600" dirty="0">
                <a:solidFill>
                  <a:srgbClr val="7030A0"/>
                </a:solidFill>
              </a:rPr>
              <a:t>not expected contributions</a:t>
            </a:r>
            <a:r>
              <a:rPr lang="en-US" sz="1600" dirty="0"/>
              <a:t>, even the </a:t>
            </a:r>
            <a:r>
              <a:rPr lang="en-US" sz="1600"/>
              <a:t>“smoothing” </a:t>
            </a:r>
            <a:r>
              <a:rPr lang="en-US" sz="1600" dirty="0"/>
              <a:t>action of the mean.</a:t>
            </a:r>
          </a:p>
          <a:p>
            <a:r>
              <a:rPr lang="en-US" sz="1600" dirty="0"/>
              <a:t>In </a:t>
            </a:r>
            <a:r>
              <a:rPr lang="en-US" sz="1600" dirty="0">
                <a:solidFill>
                  <a:srgbClr val="0070C0"/>
                </a:solidFill>
              </a:rPr>
              <a:t>MAP C</a:t>
            </a:r>
            <a:r>
              <a:rPr lang="en-US" sz="1600" dirty="0"/>
              <a:t> the “</a:t>
            </a:r>
            <a:r>
              <a:rPr lang="en-US" sz="1600" dirty="0">
                <a:solidFill>
                  <a:srgbClr val="0070C0"/>
                </a:solidFill>
              </a:rPr>
              <a:t>His bundle</a:t>
            </a:r>
            <a:r>
              <a:rPr lang="en-US" sz="1600" dirty="0"/>
              <a:t>”   contribution is </a:t>
            </a:r>
            <a:r>
              <a:rPr lang="en-US" sz="1600" dirty="0">
                <a:solidFill>
                  <a:srgbClr val="0070C0"/>
                </a:solidFill>
              </a:rPr>
              <a:t>not visible </a:t>
            </a:r>
            <a:r>
              <a:rPr lang="en-US" sz="1600" dirty="0"/>
              <a:t>even by looking at the confidence intervals. But other visualizations open a possibility (figure on the right).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These observations, in addition to the ones made before, leads to a question: </a:t>
            </a:r>
            <a:r>
              <a:rPr lang="en-US" sz="1600" b="1" dirty="0">
                <a:solidFill>
                  <a:schemeClr val="accent1"/>
                </a:solidFill>
              </a:rPr>
              <a:t>does the signals need to be aligned? In case, which is the criterion?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5AB5113C-CFD9-07A0-E4A9-15DEB837111F}"/>
              </a:ext>
            </a:extLst>
          </p:cNvPr>
          <p:cNvGrpSpPr/>
          <p:nvPr/>
        </p:nvGrpSpPr>
        <p:grpSpPr>
          <a:xfrm>
            <a:off x="4562856" y="1710988"/>
            <a:ext cx="7507224" cy="4301737"/>
            <a:chOff x="4562856" y="1710988"/>
            <a:chExt cx="7507224" cy="4301737"/>
          </a:xfrm>
        </p:grpSpPr>
        <p:pic>
          <p:nvPicPr>
            <p:cNvPr id="6" name="Immagine 5" descr="Immagine che contiene linea, testo, Parallelo, diagramma&#10;&#10;Descrizione generata automaticamente">
              <a:extLst>
                <a:ext uri="{FF2B5EF4-FFF2-40B4-BE49-F238E27FC236}">
                  <a16:creationId xmlns:a16="http://schemas.microsoft.com/office/drawing/2014/main" id="{7D1253E7-6278-F60D-ADA6-6390D84DF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00" t="4707" r="8950" b="4707"/>
            <a:stretch/>
          </p:blipFill>
          <p:spPr>
            <a:xfrm>
              <a:off x="4562856" y="1710988"/>
              <a:ext cx="7507224" cy="4301737"/>
            </a:xfrm>
            <a:prstGeom prst="rect">
              <a:avLst/>
            </a:prstGeom>
          </p:spPr>
        </p:pic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CCD2925D-10D9-8D5C-DA26-D1989E801978}"/>
                </a:ext>
              </a:extLst>
            </p:cNvPr>
            <p:cNvSpPr/>
            <p:nvPr/>
          </p:nvSpPr>
          <p:spPr>
            <a:xfrm>
              <a:off x="8961120" y="3621024"/>
              <a:ext cx="768096" cy="905256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7450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93" y="1700301"/>
            <a:ext cx="8271547" cy="289913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Data summary and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Evaluations on data as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Evaluation of a priori know characteristics of Rov trace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Comparisons between signals in time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Comparisons between signals in frequency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Results and Open questions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01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MAP A: Expectations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69" y="2203221"/>
            <a:ext cx="4604803" cy="1822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expected</a:t>
            </a:r>
            <a:r>
              <a:rPr lang="en-US" sz="1600" dirty="0"/>
              <a:t> characteristics:</a:t>
            </a:r>
          </a:p>
          <a:p>
            <a:r>
              <a:rPr lang="en-US" sz="1600" dirty="0"/>
              <a:t>Amplitude &gt;0.5 mv</a:t>
            </a:r>
          </a:p>
          <a:p>
            <a:r>
              <a:rPr lang="en-US" sz="1600" dirty="0"/>
              <a:t>Simple and biphasic shape</a:t>
            </a:r>
          </a:p>
          <a:p>
            <a:r>
              <a:rPr lang="en-US" sz="1600" dirty="0"/>
              <a:t>No slow-path signal</a:t>
            </a:r>
          </a:p>
          <a:p>
            <a:r>
              <a:rPr lang="en-US" sz="1600" dirty="0"/>
              <a:t>Minor presence of the Ventricular component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177509" y="1684785"/>
            <a:ext cx="3553243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MAP A: indifferent signals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Immagine 7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55581009-759E-0FEA-9D92-EC48FDB43B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t="3101" r="8875" b="4561"/>
          <a:stretch/>
        </p:blipFill>
        <p:spPr>
          <a:xfrm>
            <a:off x="4623335" y="1586903"/>
            <a:ext cx="7253996" cy="418296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03361F0-1623-EC22-218E-8F6F8A5B594E}"/>
              </a:ext>
            </a:extLst>
          </p:cNvPr>
          <p:cNvSpPr/>
          <p:nvPr/>
        </p:nvSpPr>
        <p:spPr>
          <a:xfrm>
            <a:off x="4983481" y="2523744"/>
            <a:ext cx="6803136" cy="15023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89D54BE-049E-AB46-786B-A12D5B61C2DA}"/>
              </a:ext>
            </a:extLst>
          </p:cNvPr>
          <p:cNvSpPr/>
          <p:nvPr/>
        </p:nvSpPr>
        <p:spPr>
          <a:xfrm>
            <a:off x="8065008" y="2798064"/>
            <a:ext cx="545592" cy="1115568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B0910C8-359D-DEC3-3B21-733C6A418654}"/>
              </a:ext>
            </a:extLst>
          </p:cNvPr>
          <p:cNvSpPr/>
          <p:nvPr/>
        </p:nvSpPr>
        <p:spPr>
          <a:xfrm>
            <a:off x="6522961" y="3127248"/>
            <a:ext cx="740664" cy="301752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D046EB3-0229-6FF0-5474-CD0366295DAE}"/>
              </a:ext>
            </a:extLst>
          </p:cNvPr>
          <p:cNvSpPr/>
          <p:nvPr/>
        </p:nvSpPr>
        <p:spPr>
          <a:xfrm>
            <a:off x="8942832" y="2962656"/>
            <a:ext cx="740664" cy="603504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991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741408" cy="971551"/>
          </a:xfrm>
        </p:spPr>
        <p:txBody>
          <a:bodyPr>
            <a:normAutofit/>
          </a:bodyPr>
          <a:lstStyle/>
          <a:p>
            <a:r>
              <a:rPr lang="en-US" dirty="0"/>
              <a:t>MAP A: Unexpected behaviors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87" y="1834759"/>
            <a:ext cx="4604803" cy="15942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unexpected </a:t>
            </a:r>
            <a:r>
              <a:rPr lang="en-US" sz="1600" dirty="0"/>
              <a:t>behaviors</a:t>
            </a:r>
          </a:p>
          <a:p>
            <a:r>
              <a:rPr lang="en-US" sz="1600" dirty="0"/>
              <a:t>Amplitude slower than 0.5 Mv</a:t>
            </a:r>
          </a:p>
          <a:p>
            <a:r>
              <a:rPr lang="en-US" sz="1600" dirty="0"/>
              <a:t>Shape not always “simple and biphasic”</a:t>
            </a:r>
          </a:p>
          <a:p>
            <a:r>
              <a:rPr lang="en-US" sz="1600" dirty="0"/>
              <a:t>Appreciable presence of ventricular signal </a:t>
            </a:r>
          </a:p>
          <a:p>
            <a:r>
              <a:rPr lang="en-US" sz="1600" dirty="0"/>
              <a:t>Presence of slow path signal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C4A543EA-0E91-9A90-29A8-EF727E099CF5}"/>
              </a:ext>
            </a:extLst>
          </p:cNvPr>
          <p:cNvGrpSpPr/>
          <p:nvPr/>
        </p:nvGrpSpPr>
        <p:grpSpPr>
          <a:xfrm>
            <a:off x="4915517" y="1834759"/>
            <a:ext cx="7004296" cy="3944541"/>
            <a:chOff x="4992624" y="1848149"/>
            <a:chExt cx="6922915" cy="3883426"/>
          </a:xfrm>
        </p:grpSpPr>
        <p:pic>
          <p:nvPicPr>
            <p:cNvPr id="8" name="Immagine 7" descr="Immagine che contiene linea, diagramma, Parallelo&#10;&#10;Descrizione generata automaticamente">
              <a:extLst>
                <a:ext uri="{FF2B5EF4-FFF2-40B4-BE49-F238E27FC236}">
                  <a16:creationId xmlns:a16="http://schemas.microsoft.com/office/drawing/2014/main" id="{A97B761A-C706-F9E0-A6DC-6F1781549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5104" r="8594" b="5256"/>
            <a:stretch/>
          </p:blipFill>
          <p:spPr>
            <a:xfrm>
              <a:off x="4992624" y="1848149"/>
              <a:ext cx="6922915" cy="3883426"/>
            </a:xfrm>
            <a:prstGeom prst="rect">
              <a:avLst/>
            </a:prstGeom>
          </p:spPr>
        </p:pic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DBD85DC4-4379-4B06-631C-7F041E01B9A4}"/>
                </a:ext>
              </a:extLst>
            </p:cNvPr>
            <p:cNvSpPr/>
            <p:nvPr/>
          </p:nvSpPr>
          <p:spPr>
            <a:xfrm>
              <a:off x="8138160" y="2706624"/>
              <a:ext cx="621792" cy="1133856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C11C2A7F-6E39-4B69-3396-92CF1F157245}"/>
                </a:ext>
              </a:extLst>
            </p:cNvPr>
            <p:cNvSpPr/>
            <p:nvPr/>
          </p:nvSpPr>
          <p:spPr>
            <a:xfrm>
              <a:off x="5067663" y="1993323"/>
              <a:ext cx="345585" cy="405384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A6E605D6-E9DB-C687-2980-BA5229A3C84B}"/>
                </a:ext>
              </a:extLst>
            </p:cNvPr>
            <p:cNvSpPr/>
            <p:nvPr/>
          </p:nvSpPr>
          <p:spPr>
            <a:xfrm>
              <a:off x="5067662" y="4053910"/>
              <a:ext cx="345585" cy="405384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2512600-16D0-DFBE-1B25-46CA5BF5467B}"/>
              </a:ext>
            </a:extLst>
          </p:cNvPr>
          <p:cNvGrpSpPr/>
          <p:nvPr/>
        </p:nvGrpSpPr>
        <p:grpSpPr>
          <a:xfrm>
            <a:off x="4909626" y="1854581"/>
            <a:ext cx="7042823" cy="3944541"/>
            <a:chOff x="4992624" y="1848353"/>
            <a:chExt cx="6922915" cy="3974148"/>
          </a:xfrm>
        </p:grpSpPr>
        <p:pic>
          <p:nvPicPr>
            <p:cNvPr id="15" name="Immagine 14" descr="Immagine che contiene linea, diagramma, Parallelo, schizzo&#10;&#10;Descrizione generata automaticamente">
              <a:extLst>
                <a:ext uri="{FF2B5EF4-FFF2-40B4-BE49-F238E27FC236}">
                  <a16:creationId xmlns:a16="http://schemas.microsoft.com/office/drawing/2014/main" id="{405964BF-A474-EC52-EF03-1571F2FD1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0" t="4562" r="9175" b="4270"/>
            <a:stretch/>
          </p:blipFill>
          <p:spPr>
            <a:xfrm>
              <a:off x="4992624" y="1848353"/>
              <a:ext cx="6922915" cy="3974148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E79A55E0-4450-357E-0BAD-F43FFCA230E3}"/>
                </a:ext>
              </a:extLst>
            </p:cNvPr>
            <p:cNvSpPr/>
            <p:nvPr/>
          </p:nvSpPr>
          <p:spPr>
            <a:xfrm>
              <a:off x="7050024" y="3547873"/>
              <a:ext cx="868680" cy="621791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00DD7056-D411-7B02-CD27-790E8A50362E}"/>
                </a:ext>
              </a:extLst>
            </p:cNvPr>
            <p:cNvSpPr/>
            <p:nvPr/>
          </p:nvSpPr>
          <p:spPr>
            <a:xfrm>
              <a:off x="8236149" y="3575048"/>
              <a:ext cx="868680" cy="621791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2CBF306-FC24-F9C4-A0AA-EF2919DBAA34}"/>
              </a:ext>
            </a:extLst>
          </p:cNvPr>
          <p:cNvGrpSpPr/>
          <p:nvPr/>
        </p:nvGrpSpPr>
        <p:grpSpPr>
          <a:xfrm>
            <a:off x="4873902" y="1823573"/>
            <a:ext cx="7045911" cy="3966911"/>
            <a:chOff x="4902716" y="1848353"/>
            <a:chExt cx="7012823" cy="3974148"/>
          </a:xfrm>
        </p:grpSpPr>
        <p:pic>
          <p:nvPicPr>
            <p:cNvPr id="20" name="Immagine 19" descr="Immagine che contiene linea, diagramma, Parallelo&#10;&#10;Descrizione generata automaticamente">
              <a:extLst>
                <a:ext uri="{FF2B5EF4-FFF2-40B4-BE49-F238E27FC236}">
                  <a16:creationId xmlns:a16="http://schemas.microsoft.com/office/drawing/2014/main" id="{DF848EA7-D045-0623-FCA6-25750A19A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9" t="4707" r="8875" b="5292"/>
            <a:stretch/>
          </p:blipFill>
          <p:spPr>
            <a:xfrm>
              <a:off x="4902716" y="1848353"/>
              <a:ext cx="7012823" cy="3974148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491C8BA5-92C6-87A6-32CC-8FB402ED8616}"/>
                </a:ext>
              </a:extLst>
            </p:cNvPr>
            <p:cNvSpPr/>
            <p:nvPr/>
          </p:nvSpPr>
          <p:spPr>
            <a:xfrm>
              <a:off x="9225985" y="3217389"/>
              <a:ext cx="687447" cy="1056665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F8159BC5-57F0-A565-7D93-67D7AF91CDC6}"/>
              </a:ext>
            </a:extLst>
          </p:cNvPr>
          <p:cNvGrpSpPr/>
          <p:nvPr/>
        </p:nvGrpSpPr>
        <p:grpSpPr>
          <a:xfrm>
            <a:off x="4787589" y="1726649"/>
            <a:ext cx="7132224" cy="4056970"/>
            <a:chOff x="4775192" y="1804334"/>
            <a:chExt cx="7132224" cy="4056970"/>
          </a:xfrm>
        </p:grpSpPr>
        <p:pic>
          <p:nvPicPr>
            <p:cNvPr id="6" name="Immagine 5" descr="Immagine che contiene linea, diagramma, Parallelo&#10;&#10;Descrizione generata automaticamente">
              <a:extLst>
                <a:ext uri="{FF2B5EF4-FFF2-40B4-BE49-F238E27FC236}">
                  <a16:creationId xmlns:a16="http://schemas.microsoft.com/office/drawing/2014/main" id="{A66C3837-0EEF-976B-47A7-CAA119512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6" t="3354" r="8445" b="4653"/>
            <a:stretch/>
          </p:blipFill>
          <p:spPr>
            <a:xfrm>
              <a:off x="4775192" y="1804334"/>
              <a:ext cx="7132224" cy="4056970"/>
            </a:xfrm>
            <a:prstGeom prst="rect">
              <a:avLst/>
            </a:prstGeom>
          </p:spPr>
        </p:pic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7643A66-84D0-9DEA-C597-1E5769FEFB00}"/>
                </a:ext>
              </a:extLst>
            </p:cNvPr>
            <p:cNvSpPr/>
            <p:nvPr/>
          </p:nvSpPr>
          <p:spPr>
            <a:xfrm>
              <a:off x="6894576" y="3548589"/>
              <a:ext cx="603504" cy="1221732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94236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851136" cy="971551"/>
          </a:xfrm>
        </p:spPr>
        <p:txBody>
          <a:bodyPr>
            <a:normAutofit/>
          </a:bodyPr>
          <a:lstStyle/>
          <a:p>
            <a:r>
              <a:rPr lang="en-US" dirty="0"/>
              <a:t>MAP B: Expectations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69" y="2203221"/>
            <a:ext cx="4604803" cy="1822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expected</a:t>
            </a:r>
            <a:r>
              <a:rPr lang="en-US" sz="1600" dirty="0"/>
              <a:t> characteristics:</a:t>
            </a:r>
          </a:p>
          <a:p>
            <a:r>
              <a:rPr lang="en-US" sz="1600" dirty="0"/>
              <a:t>Complex atrial component within 0.1 and 0.3 mV</a:t>
            </a:r>
          </a:p>
          <a:p>
            <a:r>
              <a:rPr lang="en-US" sz="1600" dirty="0"/>
              <a:t>Higher ventricular component</a:t>
            </a:r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177509" y="1684785"/>
            <a:ext cx="3553243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MAP B: effective signals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Immagine 7" descr="Immagine che contiene linea, diagramma, Parallelo, Rettangolo&#10;&#10;Descrizione generata automaticamente">
            <a:extLst>
              <a:ext uri="{FF2B5EF4-FFF2-40B4-BE49-F238E27FC236}">
                <a16:creationId xmlns:a16="http://schemas.microsoft.com/office/drawing/2014/main" id="{0287526E-01EC-97BD-7DFD-0A836CE9A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4" t="4562" r="9100" b="5146"/>
          <a:stretch/>
        </p:blipFill>
        <p:spPr>
          <a:xfrm>
            <a:off x="4919471" y="2026783"/>
            <a:ext cx="6957859" cy="398513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E46B0DB-EA64-D785-F281-0AE96B3987B6}"/>
              </a:ext>
            </a:extLst>
          </p:cNvPr>
          <p:cNvSpPr/>
          <p:nvPr/>
        </p:nvSpPr>
        <p:spPr>
          <a:xfrm>
            <a:off x="8183880" y="3648456"/>
            <a:ext cx="502920" cy="539496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2640920-6244-4144-2E8F-D1A8E77E53AD}"/>
              </a:ext>
            </a:extLst>
          </p:cNvPr>
          <p:cNvSpPr/>
          <p:nvPr/>
        </p:nvSpPr>
        <p:spPr>
          <a:xfrm>
            <a:off x="9646920" y="3337560"/>
            <a:ext cx="694944" cy="1207008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1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860280" cy="971551"/>
          </a:xfrm>
        </p:spPr>
        <p:txBody>
          <a:bodyPr>
            <a:normAutofit/>
          </a:bodyPr>
          <a:lstStyle/>
          <a:p>
            <a:r>
              <a:rPr lang="en-US" dirty="0"/>
              <a:t>MAP B: Unexpected behaviors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87" y="1834759"/>
            <a:ext cx="4604803" cy="1822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unexpected </a:t>
            </a:r>
            <a:r>
              <a:rPr lang="en-US" sz="1600" dirty="0"/>
              <a:t>behaviors</a:t>
            </a:r>
          </a:p>
          <a:p>
            <a:r>
              <a:rPr lang="en-US" sz="1600" dirty="0"/>
              <a:t>Very noisy signals </a:t>
            </a:r>
          </a:p>
          <a:p>
            <a:r>
              <a:rPr lang="en-US" sz="1600" dirty="0"/>
              <a:t>Presence of spurious components at the beginning of the signal</a:t>
            </a:r>
          </a:p>
          <a:p>
            <a:r>
              <a:rPr lang="en-US" sz="1600" dirty="0"/>
              <a:t>(TBC) presence of MAP A signals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/>
          </a:p>
        </p:txBody>
      </p:sp>
      <p:pic>
        <p:nvPicPr>
          <p:cNvPr id="29" name="Immagine 28" descr="Immagine che contiene linea, diagramma, Carattere, schermata&#10;&#10;Descrizione generata automaticamente">
            <a:extLst>
              <a:ext uri="{FF2B5EF4-FFF2-40B4-BE49-F238E27FC236}">
                <a16:creationId xmlns:a16="http://schemas.microsoft.com/office/drawing/2014/main" id="{8DCE1F0B-4005-D8D0-EF0F-56A3FA72C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" t="4854" r="9025" b="3977"/>
          <a:stretch/>
        </p:blipFill>
        <p:spPr>
          <a:xfrm>
            <a:off x="4876990" y="1801378"/>
            <a:ext cx="7069890" cy="4014205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74F94DBD-8FCE-FF9B-BFFC-C8A7940F3B45}"/>
              </a:ext>
            </a:extLst>
          </p:cNvPr>
          <p:cNvGrpSpPr/>
          <p:nvPr/>
        </p:nvGrpSpPr>
        <p:grpSpPr>
          <a:xfrm>
            <a:off x="4876989" y="1801378"/>
            <a:ext cx="7042823" cy="4019816"/>
            <a:chOff x="4876989" y="1801378"/>
            <a:chExt cx="7042823" cy="4019816"/>
          </a:xfrm>
        </p:grpSpPr>
        <p:pic>
          <p:nvPicPr>
            <p:cNvPr id="31" name="Immagine 30" descr="Immagine che contiene linea, diagramma, Parallelo, Rettangolo&#10;&#10;Descrizione generata automaticamente">
              <a:extLst>
                <a:ext uri="{FF2B5EF4-FFF2-40B4-BE49-F238E27FC236}">
                  <a16:creationId xmlns:a16="http://schemas.microsoft.com/office/drawing/2014/main" id="{17CA026C-0EA9-2F28-448B-CE712111D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6" t="4854" r="9249" b="5000"/>
            <a:stretch/>
          </p:blipFill>
          <p:spPr>
            <a:xfrm>
              <a:off x="4876989" y="1801378"/>
              <a:ext cx="7042823" cy="4019816"/>
            </a:xfrm>
            <a:prstGeom prst="rect">
              <a:avLst/>
            </a:prstGeom>
          </p:spPr>
        </p:pic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58E0A82F-56C2-7824-A522-87822C9C2CC2}"/>
                </a:ext>
              </a:extLst>
            </p:cNvPr>
            <p:cNvSpPr/>
            <p:nvPr/>
          </p:nvSpPr>
          <p:spPr>
            <a:xfrm>
              <a:off x="5166360" y="3108960"/>
              <a:ext cx="685800" cy="1325880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5" name="Immagine 34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932C75C6-19A8-1B02-70B4-7D42B1D80B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t="4853" r="9400" b="5000"/>
          <a:stretch/>
        </p:blipFill>
        <p:spPr>
          <a:xfrm>
            <a:off x="4849921" y="1801377"/>
            <a:ext cx="7042823" cy="40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42576" cy="971551"/>
          </a:xfrm>
        </p:spPr>
        <p:txBody>
          <a:bodyPr>
            <a:normAutofit/>
          </a:bodyPr>
          <a:lstStyle/>
          <a:p>
            <a:r>
              <a:rPr lang="en-US" dirty="0"/>
              <a:t>MAP C: Expectations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69" y="2203221"/>
            <a:ext cx="4604803" cy="1822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expected</a:t>
            </a:r>
            <a:r>
              <a:rPr lang="en-US" sz="1600" dirty="0"/>
              <a:t> characteristics:</a:t>
            </a:r>
          </a:p>
          <a:p>
            <a:r>
              <a:rPr lang="en-US" sz="1600" dirty="0"/>
              <a:t>3 components: atrial activity, ventricular activity and His Bundle passage</a:t>
            </a:r>
          </a:p>
          <a:p>
            <a:r>
              <a:rPr lang="en-US" sz="1600" dirty="0"/>
              <a:t>Not fixed proportions between atrial and ventricular components</a:t>
            </a:r>
          </a:p>
          <a:p>
            <a:r>
              <a:rPr lang="en-US" sz="1600" dirty="0"/>
              <a:t>Clear and biphasic atrial component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177509" y="1684785"/>
            <a:ext cx="3553243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MAP C: dangerous signals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magine 5" descr="Immagine che contiene linea, testo, calligrafia, diagramma&#10;&#10;Descrizione generata automaticamente">
            <a:extLst>
              <a:ext uri="{FF2B5EF4-FFF2-40B4-BE49-F238E27FC236}">
                <a16:creationId xmlns:a16="http://schemas.microsoft.com/office/drawing/2014/main" id="{633ADF70-FBEF-7703-10FB-8F20B112A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t="4707" r="8876" b="4707"/>
          <a:stretch/>
        </p:blipFill>
        <p:spPr>
          <a:xfrm>
            <a:off x="4919470" y="2203221"/>
            <a:ext cx="6957859" cy="3957681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2FC405F0-93E5-5F69-4CC0-D98F42DA8065}"/>
              </a:ext>
            </a:extLst>
          </p:cNvPr>
          <p:cNvGrpSpPr/>
          <p:nvPr/>
        </p:nvGrpSpPr>
        <p:grpSpPr>
          <a:xfrm>
            <a:off x="7845188" y="2413361"/>
            <a:ext cx="2682605" cy="1471315"/>
            <a:chOff x="7845188" y="2413361"/>
            <a:chExt cx="2682605" cy="1471315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5B447297-EF49-03DE-5DF6-19EB70C2FFB1}"/>
                </a:ext>
              </a:extLst>
            </p:cNvPr>
            <p:cNvGrpSpPr/>
            <p:nvPr/>
          </p:nvGrpSpPr>
          <p:grpSpPr>
            <a:xfrm>
              <a:off x="7845188" y="2413361"/>
              <a:ext cx="553213" cy="549295"/>
              <a:chOff x="7845188" y="2413361"/>
              <a:chExt cx="553213" cy="549295"/>
            </a:xfrm>
          </p:grpSpPr>
          <p:sp>
            <p:nvSpPr>
              <p:cNvPr id="8" name="Parentesi graffa chiusa 7">
                <a:extLst>
                  <a:ext uri="{FF2B5EF4-FFF2-40B4-BE49-F238E27FC236}">
                    <a16:creationId xmlns:a16="http://schemas.microsoft.com/office/drawing/2014/main" id="{C94179EB-E9ED-BC93-4C3F-B753BC94681A}"/>
                  </a:ext>
                </a:extLst>
              </p:cNvPr>
              <p:cNvSpPr/>
              <p:nvPr/>
            </p:nvSpPr>
            <p:spPr>
              <a:xfrm rot="16200000">
                <a:off x="8009780" y="2574036"/>
                <a:ext cx="224028" cy="553212"/>
              </a:xfrm>
              <a:prstGeom prst="righ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36E44D7-46F7-71A8-1DE1-403530610861}"/>
                  </a:ext>
                </a:extLst>
              </p:cNvPr>
              <p:cNvSpPr txBox="1"/>
              <p:nvPr/>
            </p:nvSpPr>
            <p:spPr>
              <a:xfrm>
                <a:off x="7959489" y="2413361"/>
                <a:ext cx="4389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1</a:t>
                </a:r>
              </a:p>
            </p:txBody>
          </p:sp>
        </p:grp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42241AAF-D7DC-6ECB-FCA1-FA8384C97DCC}"/>
                </a:ext>
              </a:extLst>
            </p:cNvPr>
            <p:cNvGrpSpPr/>
            <p:nvPr/>
          </p:nvGrpSpPr>
          <p:grpSpPr>
            <a:xfrm>
              <a:off x="8965328" y="3335381"/>
              <a:ext cx="553213" cy="549295"/>
              <a:chOff x="7845188" y="2413361"/>
              <a:chExt cx="553213" cy="549295"/>
            </a:xfrm>
          </p:grpSpPr>
          <p:sp>
            <p:nvSpPr>
              <p:cNvPr id="12" name="Parentesi graffa chiusa 11">
                <a:extLst>
                  <a:ext uri="{FF2B5EF4-FFF2-40B4-BE49-F238E27FC236}">
                    <a16:creationId xmlns:a16="http://schemas.microsoft.com/office/drawing/2014/main" id="{61D87E64-A836-F400-730D-6EF8189F1579}"/>
                  </a:ext>
                </a:extLst>
              </p:cNvPr>
              <p:cNvSpPr/>
              <p:nvPr/>
            </p:nvSpPr>
            <p:spPr>
              <a:xfrm rot="16200000">
                <a:off x="8009780" y="2574036"/>
                <a:ext cx="224028" cy="553212"/>
              </a:xfrm>
              <a:prstGeom prst="righ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3228BFE-CAB1-26DE-0443-DD872E382573}"/>
                  </a:ext>
                </a:extLst>
              </p:cNvPr>
              <p:cNvSpPr txBox="1"/>
              <p:nvPr/>
            </p:nvSpPr>
            <p:spPr>
              <a:xfrm>
                <a:off x="7959489" y="2413361"/>
                <a:ext cx="4389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2</a:t>
                </a: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4C196608-D497-AA2A-9CD9-0FD9A3F4C478}"/>
                </a:ext>
              </a:extLst>
            </p:cNvPr>
            <p:cNvGrpSpPr/>
            <p:nvPr/>
          </p:nvGrpSpPr>
          <p:grpSpPr>
            <a:xfrm>
              <a:off x="9974580" y="3154352"/>
              <a:ext cx="553213" cy="549295"/>
              <a:chOff x="7845188" y="2413361"/>
              <a:chExt cx="553213" cy="549295"/>
            </a:xfrm>
          </p:grpSpPr>
          <p:sp>
            <p:nvSpPr>
              <p:cNvPr id="15" name="Parentesi graffa chiusa 14">
                <a:extLst>
                  <a:ext uri="{FF2B5EF4-FFF2-40B4-BE49-F238E27FC236}">
                    <a16:creationId xmlns:a16="http://schemas.microsoft.com/office/drawing/2014/main" id="{60657EB6-74F5-85CC-D5C9-FA33AA20B66D}"/>
                  </a:ext>
                </a:extLst>
              </p:cNvPr>
              <p:cNvSpPr/>
              <p:nvPr/>
            </p:nvSpPr>
            <p:spPr>
              <a:xfrm rot="16200000">
                <a:off x="8009780" y="2574036"/>
                <a:ext cx="224028" cy="553212"/>
              </a:xfrm>
              <a:prstGeom prst="righ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3DCC37E-323E-EBFB-D61F-4A8B1972D1EF}"/>
                  </a:ext>
                </a:extLst>
              </p:cNvPr>
              <p:cNvSpPr txBox="1"/>
              <p:nvPr/>
            </p:nvSpPr>
            <p:spPr>
              <a:xfrm>
                <a:off x="7959489" y="2413361"/>
                <a:ext cx="4389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3</a:t>
                </a:r>
              </a:p>
            </p:txBody>
          </p:sp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2A9227D-BF0A-B11D-FBB0-C362570C301C}"/>
              </a:ext>
            </a:extLst>
          </p:cNvPr>
          <p:cNvGrpSpPr/>
          <p:nvPr/>
        </p:nvGrpSpPr>
        <p:grpSpPr>
          <a:xfrm>
            <a:off x="7780418" y="2974336"/>
            <a:ext cx="2322941" cy="2203704"/>
            <a:chOff x="7845188" y="2962656"/>
            <a:chExt cx="2322941" cy="2203704"/>
          </a:xfrm>
        </p:grpSpPr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2EDA09AE-8390-CFA4-41A4-9F774B8A011E}"/>
                </a:ext>
              </a:extLst>
            </p:cNvPr>
            <p:cNvCxnSpPr/>
            <p:nvPr/>
          </p:nvCxnSpPr>
          <p:spPr>
            <a:xfrm>
              <a:off x="7845188" y="2962656"/>
              <a:ext cx="0" cy="2203704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C1209D4D-B1C6-D3AD-AC3F-66EDCD0CDBC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8129" y="3691967"/>
              <a:ext cx="0" cy="749481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CF24706-6C71-A881-ACDA-2264F5B83284}"/>
              </a:ext>
            </a:extLst>
          </p:cNvPr>
          <p:cNvSpPr/>
          <p:nvPr/>
        </p:nvSpPr>
        <p:spPr>
          <a:xfrm>
            <a:off x="7845188" y="2962656"/>
            <a:ext cx="664093" cy="221538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2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576816" cy="971551"/>
          </a:xfrm>
        </p:spPr>
        <p:txBody>
          <a:bodyPr>
            <a:normAutofit/>
          </a:bodyPr>
          <a:lstStyle/>
          <a:p>
            <a:r>
              <a:rPr lang="en-US" dirty="0"/>
              <a:t>MAP C: Unexpected behaviors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87" y="1834759"/>
            <a:ext cx="4604803" cy="1822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unexpected </a:t>
            </a:r>
            <a:r>
              <a:rPr lang="en-US" sz="1600" dirty="0"/>
              <a:t>behaviors</a:t>
            </a:r>
          </a:p>
          <a:p>
            <a:r>
              <a:rPr lang="en-US" sz="1600" dirty="0"/>
              <a:t>Not so clear and biphasic atrial signal </a:t>
            </a:r>
          </a:p>
          <a:p>
            <a:r>
              <a:rPr lang="en-US" sz="1600" dirty="0"/>
              <a:t>(TBC)Not always present 3 components </a:t>
            </a:r>
          </a:p>
          <a:p>
            <a:r>
              <a:rPr lang="en-US" sz="1600" dirty="0"/>
              <a:t>(TBC) possible presence of signals of other maps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FAAF0BE-135B-81A5-4D22-71B19038517C}"/>
              </a:ext>
            </a:extLst>
          </p:cNvPr>
          <p:cNvGrpSpPr/>
          <p:nvPr/>
        </p:nvGrpSpPr>
        <p:grpSpPr>
          <a:xfrm>
            <a:off x="4876990" y="1834759"/>
            <a:ext cx="7062200" cy="4044833"/>
            <a:chOff x="4876990" y="1834759"/>
            <a:chExt cx="7062200" cy="4044833"/>
          </a:xfrm>
        </p:grpSpPr>
        <p:pic>
          <p:nvPicPr>
            <p:cNvPr id="6" name="Immagine 5" descr="Immagine che contiene linea, diagramma, Parallelo&#10;&#10;Descrizione generata automaticamente">
              <a:extLst>
                <a:ext uri="{FF2B5EF4-FFF2-40B4-BE49-F238E27FC236}">
                  <a16:creationId xmlns:a16="http://schemas.microsoft.com/office/drawing/2014/main" id="{46D1BBE9-C043-501D-B91D-7926D3170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0" t="3831" r="9100" b="5293"/>
            <a:stretch/>
          </p:blipFill>
          <p:spPr>
            <a:xfrm>
              <a:off x="4876990" y="1834759"/>
              <a:ext cx="7062200" cy="4044833"/>
            </a:xfrm>
            <a:prstGeom prst="rect">
              <a:avLst/>
            </a:prstGeom>
          </p:spPr>
        </p:pic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0A7D6284-726A-C0EC-6C68-8314198CF336}"/>
                </a:ext>
              </a:extLst>
            </p:cNvPr>
            <p:cNvSpPr/>
            <p:nvPr/>
          </p:nvSpPr>
          <p:spPr>
            <a:xfrm>
              <a:off x="8229600" y="2806310"/>
              <a:ext cx="603504" cy="2049154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" name="Immagine 9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347AE239-6C4F-21ED-5A50-A70615E09D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4562" r="9025" b="5438"/>
          <a:stretch/>
        </p:blipFill>
        <p:spPr>
          <a:xfrm>
            <a:off x="4876990" y="1890282"/>
            <a:ext cx="7033102" cy="3989310"/>
          </a:xfrm>
          <a:prstGeom prst="rect">
            <a:avLst/>
          </a:prstGeom>
        </p:spPr>
      </p:pic>
      <p:pic>
        <p:nvPicPr>
          <p:cNvPr id="12" name="Immagine 11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8C526A0E-9E47-6ECF-89A8-360AC4965E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1" t="5001" r="9249" b="5291"/>
          <a:stretch/>
        </p:blipFill>
        <p:spPr>
          <a:xfrm>
            <a:off x="4876989" y="1906244"/>
            <a:ext cx="7034119" cy="402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93" y="1700301"/>
            <a:ext cx="8271547" cy="289913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Data summary and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Evaluations on data as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Evaluation of a priori know characteristics of Rov trace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Comparisons between signals in time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Comparisons between signals in frequency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Results and Open questions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2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93" y="1700301"/>
            <a:ext cx="8271547" cy="289913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Data summary and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Evaluations on data as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Evaluation of a priori know characteristics of Rov trace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Comparisons between signals in time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Comparisons between signals in frequency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Results and Open questions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8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Comparisons between signals [1/3]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69" y="2203221"/>
            <a:ext cx="4604803" cy="1737843"/>
          </a:xfrm>
        </p:spPr>
        <p:txBody>
          <a:bodyPr>
            <a:noAutofit/>
          </a:bodyPr>
          <a:lstStyle/>
          <a:p>
            <a:r>
              <a:rPr lang="en-US" sz="1600" dirty="0"/>
              <a:t>In general, clear difference of amplitude between signals </a:t>
            </a:r>
          </a:p>
          <a:p>
            <a:r>
              <a:rPr lang="en-US" sz="1600" dirty="0"/>
              <a:t>Expected behaviors of Rov trace confirmed between maps, at least in most cases.</a:t>
            </a:r>
          </a:p>
          <a:p>
            <a:r>
              <a:rPr lang="en-US" sz="1600" dirty="0"/>
              <a:t>Differences into the alignment of the peaks, even between signals of the same subject.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177509" y="1684785"/>
            <a:ext cx="6531201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Comparisons between (mean) signals of different subjects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magine 5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9F182B2F-4289-CF0D-8F1C-5AEB0D5D1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3393" r="8425" b="5146"/>
          <a:stretch/>
        </p:blipFill>
        <p:spPr>
          <a:xfrm>
            <a:off x="4919472" y="2203221"/>
            <a:ext cx="6979920" cy="3943529"/>
          </a:xfrm>
          <a:prstGeom prst="rect">
            <a:avLst/>
          </a:prstGeom>
        </p:spPr>
      </p:pic>
      <p:pic>
        <p:nvPicPr>
          <p:cNvPr id="11" name="Immagine 10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F7629548-AA18-6831-D024-6EED3D4F24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0" t="4122" r="8126" b="4854"/>
          <a:stretch/>
        </p:blipFill>
        <p:spPr>
          <a:xfrm>
            <a:off x="4919472" y="2203221"/>
            <a:ext cx="7048155" cy="3966577"/>
          </a:xfrm>
          <a:prstGeom prst="rect">
            <a:avLst/>
          </a:prstGeom>
        </p:spPr>
      </p:pic>
      <p:pic>
        <p:nvPicPr>
          <p:cNvPr id="13" name="Immagine 12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8D7FA74-574A-2E32-3FEE-51632A7B86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4415" r="7967" b="4415"/>
          <a:stretch/>
        </p:blipFill>
        <p:spPr>
          <a:xfrm>
            <a:off x="4919472" y="2255867"/>
            <a:ext cx="6999355" cy="3966577"/>
          </a:xfrm>
          <a:prstGeom prst="rect">
            <a:avLst/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21451E0-6AEB-F129-41C1-56792BD3B73E}"/>
              </a:ext>
            </a:extLst>
          </p:cNvPr>
          <p:cNvSpPr/>
          <p:nvPr/>
        </p:nvSpPr>
        <p:spPr>
          <a:xfrm>
            <a:off x="10360090" y="1690260"/>
            <a:ext cx="1539302" cy="34199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 A example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4840670-E01A-D816-9A00-15DC7D457E37}"/>
              </a:ext>
            </a:extLst>
          </p:cNvPr>
          <p:cNvSpPr/>
          <p:nvPr/>
        </p:nvSpPr>
        <p:spPr>
          <a:xfrm>
            <a:off x="10360090" y="1701784"/>
            <a:ext cx="1539302" cy="34199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 B example</a:t>
            </a:r>
          </a:p>
        </p:txBody>
      </p:sp>
      <p:pic>
        <p:nvPicPr>
          <p:cNvPr id="17" name="Immagine 16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65574C85-D850-8472-DC42-B2C069B5E0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0" t="3977" r="8800" b="5366"/>
          <a:stretch/>
        </p:blipFill>
        <p:spPr>
          <a:xfrm>
            <a:off x="4972779" y="2203221"/>
            <a:ext cx="6993508" cy="3966577"/>
          </a:xfrm>
          <a:prstGeom prst="rect">
            <a:avLst/>
          </a:prstGeom>
        </p:spPr>
      </p:pic>
      <p:pic>
        <p:nvPicPr>
          <p:cNvPr id="19" name="Immagine 18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4CA203F9-52F1-5F3A-6346-72A6C646FF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5" t="4269" r="8425" b="5366"/>
          <a:stretch/>
        </p:blipFill>
        <p:spPr>
          <a:xfrm>
            <a:off x="4918131" y="2255867"/>
            <a:ext cx="7054601" cy="3966576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5BFE982-CD17-A4CC-D3CB-C659F9648C26}"/>
              </a:ext>
            </a:extLst>
          </p:cNvPr>
          <p:cNvSpPr/>
          <p:nvPr/>
        </p:nvSpPr>
        <p:spPr>
          <a:xfrm>
            <a:off x="10360090" y="1698599"/>
            <a:ext cx="1539302" cy="34199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 C example</a:t>
            </a:r>
          </a:p>
        </p:txBody>
      </p:sp>
      <p:pic>
        <p:nvPicPr>
          <p:cNvPr id="22" name="Immagine 21" descr="Immagine che contiene testo, linea, schermata, Parallelo&#10;&#10;Descrizione generata automaticamente">
            <a:extLst>
              <a:ext uri="{FF2B5EF4-FFF2-40B4-BE49-F238E27FC236}">
                <a16:creationId xmlns:a16="http://schemas.microsoft.com/office/drawing/2014/main" id="{D3E8366D-1675-C69A-6AA7-B7BBDA387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3685" r="7901" b="5366"/>
          <a:stretch/>
        </p:blipFill>
        <p:spPr>
          <a:xfrm>
            <a:off x="4918131" y="2258783"/>
            <a:ext cx="6982383" cy="3940613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204F038F-E959-F884-1F65-BCFACAE7E844}"/>
              </a:ext>
            </a:extLst>
          </p:cNvPr>
          <p:cNvGrpSpPr/>
          <p:nvPr/>
        </p:nvGrpSpPr>
        <p:grpSpPr>
          <a:xfrm>
            <a:off x="563847" y="3849624"/>
            <a:ext cx="4306824" cy="1190958"/>
            <a:chOff x="563847" y="3849624"/>
            <a:chExt cx="4306824" cy="1190958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4A8EC1E7-F7B9-4A63-E39B-6F581F6E907B}"/>
                </a:ext>
              </a:extLst>
            </p:cNvPr>
            <p:cNvSpPr txBox="1"/>
            <p:nvPr/>
          </p:nvSpPr>
          <p:spPr>
            <a:xfrm>
              <a:off x="563847" y="4178808"/>
              <a:ext cx="43068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Should these signals be aligned respect to the P wave?</a:t>
              </a:r>
            </a:p>
            <a:p>
              <a:endParaRPr lang="it-IT" dirty="0"/>
            </a:p>
          </p:txBody>
        </p:sp>
        <p:sp>
          <p:nvSpPr>
            <p:cNvPr id="8" name="Freccia in giù 7">
              <a:extLst>
                <a:ext uri="{FF2B5EF4-FFF2-40B4-BE49-F238E27FC236}">
                  <a16:creationId xmlns:a16="http://schemas.microsoft.com/office/drawing/2014/main" id="{232DCAAC-B1B7-32FB-FCC6-E8D598099487}"/>
                </a:ext>
              </a:extLst>
            </p:cNvPr>
            <p:cNvSpPr/>
            <p:nvPr/>
          </p:nvSpPr>
          <p:spPr>
            <a:xfrm>
              <a:off x="2432304" y="3849624"/>
              <a:ext cx="201168" cy="39319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5927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Comparisons between signals [2/3]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69" y="2203221"/>
            <a:ext cx="3796063" cy="4069563"/>
          </a:xfrm>
        </p:spPr>
        <p:txBody>
          <a:bodyPr>
            <a:noAutofit/>
          </a:bodyPr>
          <a:lstStyle/>
          <a:p>
            <a:r>
              <a:rPr lang="en-US" sz="1600" dirty="0"/>
              <a:t>Rov trace: </a:t>
            </a:r>
          </a:p>
          <a:p>
            <a:pPr lvl="1"/>
            <a:r>
              <a:rPr lang="en-US" sz="1200" dirty="0"/>
              <a:t>in general, maps behaviors confirmed</a:t>
            </a:r>
          </a:p>
          <a:p>
            <a:pPr lvl="1"/>
            <a:r>
              <a:rPr lang="en-US" sz="1200" dirty="0"/>
              <a:t>High variability in amplitude of signals</a:t>
            </a:r>
          </a:p>
          <a:p>
            <a:pPr lvl="1"/>
            <a:r>
              <a:rPr lang="en-US" sz="1200" dirty="0"/>
              <a:t>(TBC) Alignment issues</a:t>
            </a:r>
          </a:p>
          <a:p>
            <a:r>
              <a:rPr lang="en-US" sz="1600" dirty="0"/>
              <a:t>Ref/spare 1 trace:</a:t>
            </a:r>
          </a:p>
          <a:p>
            <a:pPr lvl="1"/>
            <a:r>
              <a:rPr lang="en-US" sz="1200" dirty="0"/>
              <a:t>Minor differences between maps, most relevant related to the expected components of the signals</a:t>
            </a:r>
          </a:p>
          <a:p>
            <a:r>
              <a:rPr lang="en-US" sz="1600" dirty="0"/>
              <a:t>Spare 2 trace:</a:t>
            </a:r>
          </a:p>
          <a:p>
            <a:pPr lvl="1"/>
            <a:r>
              <a:rPr lang="en-US" sz="1200" dirty="0"/>
              <a:t>Minor differences between maps Signals are in general less clear and interpretable.</a:t>
            </a:r>
          </a:p>
          <a:p>
            <a:r>
              <a:rPr lang="en-US" sz="1600" dirty="0"/>
              <a:t>Spare 3 trace: </a:t>
            </a:r>
          </a:p>
          <a:p>
            <a:pPr lvl="1"/>
            <a:r>
              <a:rPr lang="en-US" sz="1200" dirty="0"/>
              <a:t>Minor differences between maps. Signals clearer and more interpretable.</a:t>
            </a:r>
          </a:p>
          <a:p>
            <a:endParaRPr lang="en-US" sz="12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177509" y="1684785"/>
            <a:ext cx="5711227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Subject signals variability</a:t>
            </a:r>
          </a:p>
        </p:txBody>
      </p:sp>
      <p:pic>
        <p:nvPicPr>
          <p:cNvPr id="9" name="Immagine 8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A0FEFCB2-0E12-A427-3DD4-5CE15BA53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18" t="6156" r="9216" b="63485"/>
          <a:stretch/>
        </p:blipFill>
        <p:spPr>
          <a:xfrm>
            <a:off x="4187647" y="4202500"/>
            <a:ext cx="1024128" cy="1820674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A460E61E-CA25-53CF-0714-BB353C3A2CF7}"/>
              </a:ext>
            </a:extLst>
          </p:cNvPr>
          <p:cNvGrpSpPr/>
          <p:nvPr/>
        </p:nvGrpSpPr>
        <p:grpSpPr>
          <a:xfrm>
            <a:off x="4101588" y="1686857"/>
            <a:ext cx="3965038" cy="2341277"/>
            <a:chOff x="4801420" y="1581911"/>
            <a:chExt cx="3809180" cy="2267201"/>
          </a:xfrm>
        </p:grpSpPr>
        <p:pic>
          <p:nvPicPr>
            <p:cNvPr id="6" name="Immagine 5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3C83A899-4029-F794-4A46-7604F32DC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50" t="2078" r="8800" b="3831"/>
            <a:stretch/>
          </p:blipFill>
          <p:spPr>
            <a:xfrm>
              <a:off x="4801420" y="1581911"/>
              <a:ext cx="3809180" cy="226720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2011CA04-9A69-4C75-6BC5-A2CA8C39D35F}"/>
                </a:ext>
              </a:extLst>
            </p:cNvPr>
            <p:cNvSpPr txBox="1"/>
            <p:nvPr/>
          </p:nvSpPr>
          <p:spPr>
            <a:xfrm>
              <a:off x="5901338" y="1581911"/>
              <a:ext cx="160934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A, Rov trace</a:t>
              </a: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136DF696-8FBC-105E-EF15-5834BAA3EC05}"/>
              </a:ext>
            </a:extLst>
          </p:cNvPr>
          <p:cNvGrpSpPr/>
          <p:nvPr/>
        </p:nvGrpSpPr>
        <p:grpSpPr>
          <a:xfrm>
            <a:off x="8081270" y="1677167"/>
            <a:ext cx="3965038" cy="2367497"/>
            <a:chOff x="8081270" y="1677167"/>
            <a:chExt cx="3965038" cy="2367497"/>
          </a:xfrm>
        </p:grpSpPr>
        <p:pic>
          <p:nvPicPr>
            <p:cNvPr id="15" name="Immagine 14" descr="Immagine che contiene testo, diagramma, linea, Diagramma&#10;&#10;Descrizione generata automaticamente">
              <a:extLst>
                <a:ext uri="{FF2B5EF4-FFF2-40B4-BE49-F238E27FC236}">
                  <a16:creationId xmlns:a16="http://schemas.microsoft.com/office/drawing/2014/main" id="{C39F0205-E6A7-38EA-4272-BA6195B46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0" t="1493" r="9024" b="4854"/>
            <a:stretch/>
          </p:blipFill>
          <p:spPr>
            <a:xfrm>
              <a:off x="8081270" y="1684785"/>
              <a:ext cx="3965038" cy="2359879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2B16D95-D7BF-863B-B1A7-632269844DA7}"/>
                </a:ext>
              </a:extLst>
            </p:cNvPr>
            <p:cNvSpPr txBox="1"/>
            <p:nvPr/>
          </p:nvSpPr>
          <p:spPr>
            <a:xfrm>
              <a:off x="9335920" y="1677167"/>
              <a:ext cx="1675193" cy="3496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B, Rov trace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B0556322-DEF6-AA88-2AAA-0CF860B780E0}"/>
              </a:ext>
            </a:extLst>
          </p:cNvPr>
          <p:cNvGrpSpPr/>
          <p:nvPr/>
        </p:nvGrpSpPr>
        <p:grpSpPr>
          <a:xfrm>
            <a:off x="6098751" y="4023790"/>
            <a:ext cx="3965038" cy="2375092"/>
            <a:chOff x="6098751" y="4023790"/>
            <a:chExt cx="3965038" cy="2375092"/>
          </a:xfrm>
        </p:grpSpPr>
        <p:pic>
          <p:nvPicPr>
            <p:cNvPr id="22" name="Immagine 21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1BA7243B-B937-0749-4DA9-ECB9A8C38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t="1932" r="9686" b="5292"/>
            <a:stretch/>
          </p:blipFill>
          <p:spPr>
            <a:xfrm>
              <a:off x="6098751" y="4056844"/>
              <a:ext cx="3965038" cy="2342038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4646D565-FF52-0192-29D0-05AA6494B8F3}"/>
                </a:ext>
              </a:extLst>
            </p:cNvPr>
            <p:cNvSpPr txBox="1"/>
            <p:nvPr/>
          </p:nvSpPr>
          <p:spPr>
            <a:xfrm>
              <a:off x="7396903" y="4023790"/>
              <a:ext cx="1675193" cy="3496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C, Rov trace</a:t>
              </a: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9D1F6044-33AE-3F7B-7245-E5419B5F8CB3}"/>
              </a:ext>
            </a:extLst>
          </p:cNvPr>
          <p:cNvGrpSpPr/>
          <p:nvPr/>
        </p:nvGrpSpPr>
        <p:grpSpPr>
          <a:xfrm>
            <a:off x="6247288" y="4023790"/>
            <a:ext cx="3965038" cy="2418282"/>
            <a:chOff x="6098751" y="3925228"/>
            <a:chExt cx="3965038" cy="2418282"/>
          </a:xfrm>
        </p:grpSpPr>
        <p:pic>
          <p:nvPicPr>
            <p:cNvPr id="30" name="Immagine 2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AD79B1CD-5324-1571-6ECA-05081776C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00" t="2547" r="9025" b="5438"/>
            <a:stretch/>
          </p:blipFill>
          <p:spPr>
            <a:xfrm>
              <a:off x="6098751" y="3998775"/>
              <a:ext cx="3965038" cy="2344735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720860-88A2-B5E9-4203-6613829353A2}"/>
                </a:ext>
              </a:extLst>
            </p:cNvPr>
            <p:cNvSpPr txBox="1"/>
            <p:nvPr/>
          </p:nvSpPr>
          <p:spPr>
            <a:xfrm>
              <a:off x="7243673" y="3925228"/>
              <a:ext cx="1675193" cy="3496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C, Ref trace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E49CD2F5-4E36-BF8D-4C6E-71D51BD9A3EA}"/>
              </a:ext>
            </a:extLst>
          </p:cNvPr>
          <p:cNvGrpSpPr/>
          <p:nvPr/>
        </p:nvGrpSpPr>
        <p:grpSpPr>
          <a:xfrm>
            <a:off x="8171754" y="1624494"/>
            <a:ext cx="3889198" cy="2394249"/>
            <a:chOff x="8171754" y="1624494"/>
            <a:chExt cx="3889198" cy="2394249"/>
          </a:xfrm>
        </p:grpSpPr>
        <p:pic>
          <p:nvPicPr>
            <p:cNvPr id="33" name="Immagine 32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311B0EE8-AA42-6390-F142-B2867360C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2547" r="9686" b="5438"/>
            <a:stretch/>
          </p:blipFill>
          <p:spPr>
            <a:xfrm>
              <a:off x="8171754" y="1794566"/>
              <a:ext cx="3889198" cy="2224177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FF64B8D-70D4-C8AA-F1B7-F439442758A8}"/>
                </a:ext>
              </a:extLst>
            </p:cNvPr>
            <p:cNvSpPr txBox="1"/>
            <p:nvPr/>
          </p:nvSpPr>
          <p:spPr>
            <a:xfrm>
              <a:off x="9335919" y="1624494"/>
              <a:ext cx="1675193" cy="3496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B, Ref trace</a:t>
              </a: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3688552D-B4FD-5A9C-B1D3-BA439F851229}"/>
              </a:ext>
            </a:extLst>
          </p:cNvPr>
          <p:cNvGrpSpPr/>
          <p:nvPr/>
        </p:nvGrpSpPr>
        <p:grpSpPr>
          <a:xfrm>
            <a:off x="4150374" y="1658147"/>
            <a:ext cx="3845789" cy="2336933"/>
            <a:chOff x="4150374" y="1658147"/>
            <a:chExt cx="3845789" cy="2336933"/>
          </a:xfrm>
        </p:grpSpPr>
        <p:pic>
          <p:nvPicPr>
            <p:cNvPr id="36" name="Immagine 35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A318D926-60FD-7FC1-31A9-75A4A92BD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t="1857" r="9566" b="5146"/>
            <a:stretch/>
          </p:blipFill>
          <p:spPr>
            <a:xfrm>
              <a:off x="4150374" y="1721453"/>
              <a:ext cx="3845789" cy="2273627"/>
            </a:xfrm>
            <a:prstGeom prst="rect">
              <a:avLst/>
            </a:prstGeom>
          </p:spPr>
        </p:pic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CF650B45-AFEB-834C-157B-0213F77F5CF0}"/>
                </a:ext>
              </a:extLst>
            </p:cNvPr>
            <p:cNvSpPr txBox="1"/>
            <p:nvPr/>
          </p:nvSpPr>
          <p:spPr>
            <a:xfrm>
              <a:off x="5253833" y="1658147"/>
              <a:ext cx="1675193" cy="3496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A, Ref trace</a:t>
              </a:r>
            </a:p>
          </p:txBody>
        </p: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E3F3B12F-0083-C8F5-7736-BF6EB1B31B17}"/>
              </a:ext>
            </a:extLst>
          </p:cNvPr>
          <p:cNvGrpSpPr/>
          <p:nvPr/>
        </p:nvGrpSpPr>
        <p:grpSpPr>
          <a:xfrm>
            <a:off x="6054893" y="3992144"/>
            <a:ext cx="4173935" cy="2522824"/>
            <a:chOff x="6054893" y="3992144"/>
            <a:chExt cx="4173935" cy="2522824"/>
          </a:xfrm>
        </p:grpSpPr>
        <p:pic>
          <p:nvPicPr>
            <p:cNvPr id="53" name="Immagine 52" descr="Immagine che contiene testo, diagramma, linea, schermata&#10;&#10;Descrizione generata automaticamente">
              <a:extLst>
                <a:ext uri="{FF2B5EF4-FFF2-40B4-BE49-F238E27FC236}">
                  <a16:creationId xmlns:a16="http://schemas.microsoft.com/office/drawing/2014/main" id="{BE053EFE-DF2C-2C2F-EB5C-070C4A708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t="1857" r="9686" b="4562"/>
            <a:stretch/>
          </p:blipFill>
          <p:spPr>
            <a:xfrm>
              <a:off x="6054893" y="4028134"/>
              <a:ext cx="4173935" cy="2486834"/>
            </a:xfrm>
            <a:prstGeom prst="rect">
              <a:avLst/>
            </a:prstGeom>
          </p:spPr>
        </p:pic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BBA95388-FDA8-C573-FF89-FFB3EA04D2F0}"/>
                </a:ext>
              </a:extLst>
            </p:cNvPr>
            <p:cNvSpPr txBox="1"/>
            <p:nvPr/>
          </p:nvSpPr>
          <p:spPr>
            <a:xfrm>
              <a:off x="7373160" y="3992144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C, spare2 trace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2B370159-F39F-A6B5-A700-866830C1FE32}"/>
              </a:ext>
            </a:extLst>
          </p:cNvPr>
          <p:cNvGrpSpPr/>
          <p:nvPr/>
        </p:nvGrpSpPr>
        <p:grpSpPr>
          <a:xfrm>
            <a:off x="8216479" y="1605635"/>
            <a:ext cx="3848347" cy="2343319"/>
            <a:chOff x="8216479" y="1605635"/>
            <a:chExt cx="3848347" cy="2343319"/>
          </a:xfrm>
        </p:grpSpPr>
        <p:pic>
          <p:nvPicPr>
            <p:cNvPr id="56" name="Immagine 55" descr="Immagine che contiene testo, diagramma, linea, Diagramma&#10;&#10;Descrizione generata automaticamente">
              <a:extLst>
                <a:ext uri="{FF2B5EF4-FFF2-40B4-BE49-F238E27FC236}">
                  <a16:creationId xmlns:a16="http://schemas.microsoft.com/office/drawing/2014/main" id="{47D91243-1152-CA91-9FD3-429D9F333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4" t="1612" r="9412" b="5481"/>
            <a:stretch/>
          </p:blipFill>
          <p:spPr>
            <a:xfrm>
              <a:off x="8216479" y="1643913"/>
              <a:ext cx="3848347" cy="2305041"/>
            </a:xfrm>
            <a:prstGeom prst="rect">
              <a:avLst/>
            </a:prstGeom>
          </p:spPr>
        </p:pic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10CDA0CF-FA75-3609-1328-E02A5FF0B869}"/>
                </a:ext>
              </a:extLst>
            </p:cNvPr>
            <p:cNvSpPr txBox="1"/>
            <p:nvPr/>
          </p:nvSpPr>
          <p:spPr>
            <a:xfrm>
              <a:off x="9280446" y="1605635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B, spare2 trace</a:t>
              </a:r>
            </a:p>
          </p:txBody>
        </p:sp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7F05AED0-9290-3B59-FE50-A5BEF88D2AAD}"/>
              </a:ext>
            </a:extLst>
          </p:cNvPr>
          <p:cNvGrpSpPr/>
          <p:nvPr/>
        </p:nvGrpSpPr>
        <p:grpSpPr>
          <a:xfrm>
            <a:off x="4114036" y="1646801"/>
            <a:ext cx="3920776" cy="2302153"/>
            <a:chOff x="4114036" y="1646801"/>
            <a:chExt cx="3920776" cy="2302153"/>
          </a:xfrm>
        </p:grpSpPr>
        <p:pic>
          <p:nvPicPr>
            <p:cNvPr id="59" name="Immagine 58" descr="Immagine che contiene testo, diagramma, linea, mappa&#10;&#10;Descrizione generata automaticamente">
              <a:extLst>
                <a:ext uri="{FF2B5EF4-FFF2-40B4-BE49-F238E27FC236}">
                  <a16:creationId xmlns:a16="http://schemas.microsoft.com/office/drawing/2014/main" id="{360A5CAC-DBE0-FF28-F9A9-4B2DA699A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t="2548" r="9319" b="4561"/>
            <a:stretch/>
          </p:blipFill>
          <p:spPr>
            <a:xfrm>
              <a:off x="4114036" y="1728937"/>
              <a:ext cx="3920776" cy="2220017"/>
            </a:xfrm>
            <a:prstGeom prst="rect">
              <a:avLst/>
            </a:prstGeom>
          </p:spPr>
        </p:pic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A61B97D7-77F7-8ED0-3ABF-6541E91F7125}"/>
                </a:ext>
              </a:extLst>
            </p:cNvPr>
            <p:cNvSpPr txBox="1"/>
            <p:nvPr/>
          </p:nvSpPr>
          <p:spPr>
            <a:xfrm>
              <a:off x="5235756" y="1646801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A, spare2 trace</a:t>
              </a:r>
            </a:p>
          </p:txBody>
        </p:sp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C55A42A0-6941-4F65-54C4-48D782674A72}"/>
              </a:ext>
            </a:extLst>
          </p:cNvPr>
          <p:cNvGrpSpPr/>
          <p:nvPr/>
        </p:nvGrpSpPr>
        <p:grpSpPr>
          <a:xfrm>
            <a:off x="6036375" y="3995080"/>
            <a:ext cx="4198810" cy="2591150"/>
            <a:chOff x="6036375" y="3995080"/>
            <a:chExt cx="4198810" cy="2591150"/>
          </a:xfrm>
        </p:grpSpPr>
        <p:pic>
          <p:nvPicPr>
            <p:cNvPr id="65" name="Immagine 64" descr="Immagine che contiene testo, diagramma, linea, schermata&#10;&#10;Descrizione generata automaticamente">
              <a:extLst>
                <a:ext uri="{FF2B5EF4-FFF2-40B4-BE49-F238E27FC236}">
                  <a16:creationId xmlns:a16="http://schemas.microsoft.com/office/drawing/2014/main" id="{5AF4B95D-0339-200F-4BF2-49783ED83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691" r="9566" b="4402"/>
            <a:stretch/>
          </p:blipFill>
          <p:spPr>
            <a:xfrm>
              <a:off x="6036375" y="4042293"/>
              <a:ext cx="4198810" cy="2543937"/>
            </a:xfrm>
            <a:prstGeom prst="rect">
              <a:avLst/>
            </a:prstGeom>
          </p:spPr>
        </p:pic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7B5533FC-38D0-8DF1-4468-DD74280CC2E2}"/>
                </a:ext>
              </a:extLst>
            </p:cNvPr>
            <p:cNvSpPr txBox="1"/>
            <p:nvPr/>
          </p:nvSpPr>
          <p:spPr>
            <a:xfrm>
              <a:off x="7366803" y="3995080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C, spare3 trace</a:t>
              </a:r>
            </a:p>
          </p:txBody>
        </p: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E0A3D405-4F45-BA01-4EEB-EFE263F4D1A4}"/>
              </a:ext>
            </a:extLst>
          </p:cNvPr>
          <p:cNvGrpSpPr/>
          <p:nvPr/>
        </p:nvGrpSpPr>
        <p:grpSpPr>
          <a:xfrm>
            <a:off x="8084703" y="1597734"/>
            <a:ext cx="3994327" cy="2374830"/>
            <a:chOff x="8084703" y="1597734"/>
            <a:chExt cx="3994327" cy="2374830"/>
          </a:xfrm>
        </p:grpSpPr>
        <p:pic>
          <p:nvPicPr>
            <p:cNvPr id="68" name="Immagine 67" descr="Immagine che contiene testo, linea, diagramma, mappa&#10;&#10;Descrizione generata automaticamente">
              <a:extLst>
                <a:ext uri="{FF2B5EF4-FFF2-40B4-BE49-F238E27FC236}">
                  <a16:creationId xmlns:a16="http://schemas.microsoft.com/office/drawing/2014/main" id="{5146426C-F69A-11E9-F8A5-23353D145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t="2548" r="9686" b="5387"/>
            <a:stretch/>
          </p:blipFill>
          <p:spPr>
            <a:xfrm>
              <a:off x="8084703" y="1657506"/>
              <a:ext cx="3994327" cy="2315058"/>
            </a:xfrm>
            <a:prstGeom prst="rect">
              <a:avLst/>
            </a:prstGeom>
          </p:spPr>
        </p:pic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D5C85038-EBD3-F147-7BAC-64E3CC75828C}"/>
                </a:ext>
              </a:extLst>
            </p:cNvPr>
            <p:cNvSpPr txBox="1"/>
            <p:nvPr/>
          </p:nvSpPr>
          <p:spPr>
            <a:xfrm>
              <a:off x="9283879" y="1597734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B, spare3 trace</a:t>
              </a:r>
            </a:p>
          </p:txBody>
        </p:sp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0A4FF8A8-B65C-0A4D-04F5-36624F36B432}"/>
              </a:ext>
            </a:extLst>
          </p:cNvPr>
          <p:cNvGrpSpPr/>
          <p:nvPr/>
        </p:nvGrpSpPr>
        <p:grpSpPr>
          <a:xfrm>
            <a:off x="4131856" y="1641595"/>
            <a:ext cx="3902955" cy="2319754"/>
            <a:chOff x="4131856" y="1641595"/>
            <a:chExt cx="3902955" cy="2319754"/>
          </a:xfrm>
        </p:grpSpPr>
        <p:pic>
          <p:nvPicPr>
            <p:cNvPr id="71" name="Immagine 70" descr="Immagine che contiene testo, diagramma, linea, mappa&#10;&#10;Descrizione generata automaticamente">
              <a:extLst>
                <a:ext uri="{FF2B5EF4-FFF2-40B4-BE49-F238E27FC236}">
                  <a16:creationId xmlns:a16="http://schemas.microsoft.com/office/drawing/2014/main" id="{4312D17B-A73E-423B-84FC-389AAD84F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2132" r="9686" b="5387"/>
            <a:stretch/>
          </p:blipFill>
          <p:spPr>
            <a:xfrm>
              <a:off x="4131856" y="1721452"/>
              <a:ext cx="3902955" cy="2239897"/>
            </a:xfrm>
            <a:prstGeom prst="rect">
              <a:avLst/>
            </a:prstGeom>
          </p:spPr>
        </p:pic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215019D3-BF33-4FB8-BBFC-36FD10CDF2D1}"/>
                </a:ext>
              </a:extLst>
            </p:cNvPr>
            <p:cNvSpPr txBox="1"/>
            <p:nvPr/>
          </p:nvSpPr>
          <p:spPr>
            <a:xfrm>
              <a:off x="5235755" y="1641595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A, spare3 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93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Comparisons between signals [3/3]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177509" y="1684785"/>
            <a:ext cx="6223291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Comparisons between maps for the same (mean) signal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C318408-3F7F-1964-EBBA-2F25D9A387AB}"/>
              </a:ext>
            </a:extLst>
          </p:cNvPr>
          <p:cNvSpPr txBox="1">
            <a:spLocks/>
          </p:cNvSpPr>
          <p:nvPr/>
        </p:nvSpPr>
        <p:spPr>
          <a:xfrm>
            <a:off x="314669" y="2203221"/>
            <a:ext cx="3796063" cy="4069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Rov trace:</a:t>
            </a:r>
          </a:p>
          <a:p>
            <a:pPr lvl="1"/>
            <a:r>
              <a:rPr lang="en-US" sz="1200" dirty="0"/>
              <a:t>In general, clear difference between maps components </a:t>
            </a:r>
          </a:p>
          <a:p>
            <a:pPr lvl="1"/>
            <a:r>
              <a:rPr lang="en-US" sz="1200" dirty="0"/>
              <a:t>Even if not in all cases</a:t>
            </a:r>
          </a:p>
          <a:p>
            <a:r>
              <a:rPr lang="en-US" sz="1600" dirty="0"/>
              <a:t>Ref/spare 1 trace:</a:t>
            </a:r>
          </a:p>
          <a:p>
            <a:pPr lvl="1"/>
            <a:r>
              <a:rPr lang="en-US" sz="1200" dirty="0"/>
              <a:t>Certain overlapping between maps</a:t>
            </a:r>
          </a:p>
          <a:p>
            <a:pPr lvl="1"/>
            <a:r>
              <a:rPr lang="en-US" sz="1200" dirty="0"/>
              <a:t>High variability in the shape between subjects</a:t>
            </a:r>
          </a:p>
          <a:p>
            <a:r>
              <a:rPr lang="en-US" sz="1600" dirty="0"/>
              <a:t>Spare 2 trace:</a:t>
            </a:r>
          </a:p>
          <a:p>
            <a:pPr lvl="1"/>
            <a:r>
              <a:rPr lang="en-US" sz="1200" dirty="0"/>
              <a:t>Certain overlapping between maps</a:t>
            </a:r>
          </a:p>
          <a:p>
            <a:pPr lvl="1"/>
            <a:r>
              <a:rPr lang="en-US" sz="1200" dirty="0"/>
              <a:t>High variability in the shape between subjects</a:t>
            </a:r>
          </a:p>
          <a:p>
            <a:r>
              <a:rPr lang="en-US" sz="1600" dirty="0"/>
              <a:t>Spare 3 trace: </a:t>
            </a:r>
          </a:p>
          <a:p>
            <a:pPr lvl="1"/>
            <a:r>
              <a:rPr lang="en-US" sz="1200" dirty="0"/>
              <a:t>Certain overlapping between maps</a:t>
            </a:r>
          </a:p>
          <a:p>
            <a:pPr lvl="1"/>
            <a:r>
              <a:rPr lang="en-US" sz="1200" dirty="0"/>
              <a:t>High variability in the shape between subjects</a:t>
            </a:r>
          </a:p>
          <a:p>
            <a:endParaRPr lang="en-US" sz="1600" dirty="0"/>
          </a:p>
          <a:p>
            <a:endParaRPr lang="en-US" sz="1200" dirty="0"/>
          </a:p>
          <a:p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pic>
        <p:nvPicPr>
          <p:cNvPr id="9" name="Immagine 8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7462FF95-8313-7893-1554-4D2FAE05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t="2517" r="9175" b="4561"/>
          <a:stretch/>
        </p:blipFill>
        <p:spPr>
          <a:xfrm>
            <a:off x="4833108" y="2203221"/>
            <a:ext cx="6862068" cy="4033526"/>
          </a:xfrm>
          <a:prstGeom prst="rect">
            <a:avLst/>
          </a:prstGeom>
        </p:spPr>
      </p:pic>
      <p:pic>
        <p:nvPicPr>
          <p:cNvPr id="6" name="Immagine 5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BECDCC7B-0185-010B-5369-C87D01BB15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4" t="1684" r="8861" b="5137"/>
          <a:stretch/>
        </p:blipFill>
        <p:spPr>
          <a:xfrm>
            <a:off x="4828070" y="2215668"/>
            <a:ext cx="6879689" cy="4021079"/>
          </a:xfrm>
          <a:prstGeom prst="rect">
            <a:avLst/>
          </a:prstGeom>
        </p:spPr>
      </p:pic>
      <p:pic>
        <p:nvPicPr>
          <p:cNvPr id="10" name="Immagine 9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86248677-8A4E-A4FA-1D08-3C1E07DED8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" t="1314" r="9241" b="5137"/>
          <a:stretch/>
        </p:blipFill>
        <p:spPr>
          <a:xfrm>
            <a:off x="4823032" y="2203220"/>
            <a:ext cx="6905107" cy="4033525"/>
          </a:xfrm>
          <a:prstGeom prst="rect">
            <a:avLst/>
          </a:prstGeom>
        </p:spPr>
      </p:pic>
      <p:pic>
        <p:nvPicPr>
          <p:cNvPr id="13" name="Immagine 12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5B3C649A-B549-FB56-F77A-03BC1D77F3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4" t="1499" r="8862" b="5137"/>
          <a:stretch/>
        </p:blipFill>
        <p:spPr>
          <a:xfrm>
            <a:off x="4835510" y="2142550"/>
            <a:ext cx="6973271" cy="4083866"/>
          </a:xfrm>
          <a:prstGeom prst="rect">
            <a:avLst/>
          </a:prstGeom>
        </p:spPr>
      </p:pic>
      <p:pic>
        <p:nvPicPr>
          <p:cNvPr id="11" name="Immagine 10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3F180E1E-5575-BB82-3D9D-E918B55BBE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t="2077" r="9025" b="5137"/>
          <a:stretch/>
        </p:blipFill>
        <p:spPr>
          <a:xfrm>
            <a:off x="4835627" y="2203875"/>
            <a:ext cx="6862068" cy="4016421"/>
          </a:xfrm>
          <a:prstGeom prst="rect">
            <a:avLst/>
          </a:prstGeom>
        </p:spPr>
      </p:pic>
      <p:pic>
        <p:nvPicPr>
          <p:cNvPr id="15" name="Immagine 14" descr="Immagine che contiene linea, diagramma, Parallelo, testo&#10;&#10;Descrizione generata automaticamente">
            <a:extLst>
              <a:ext uri="{FF2B5EF4-FFF2-40B4-BE49-F238E27FC236}">
                <a16:creationId xmlns:a16="http://schemas.microsoft.com/office/drawing/2014/main" id="{2862699B-33BF-0040-E24A-0680D71683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0" t="2370" r="9250" b="5137"/>
          <a:stretch/>
        </p:blipFill>
        <p:spPr>
          <a:xfrm>
            <a:off x="4674225" y="2245688"/>
            <a:ext cx="7044223" cy="4136743"/>
          </a:xfrm>
          <a:prstGeom prst="rect">
            <a:avLst/>
          </a:prstGeom>
        </p:spPr>
      </p:pic>
      <p:pic>
        <p:nvPicPr>
          <p:cNvPr id="18" name="Immagine 17" descr="Immagine che contiene diagramma, testo, linea, mappa&#10;&#10;Descrizione generata automaticamente">
            <a:extLst>
              <a:ext uri="{FF2B5EF4-FFF2-40B4-BE49-F238E27FC236}">
                <a16:creationId xmlns:a16="http://schemas.microsoft.com/office/drawing/2014/main" id="{A87FE301-0885-FEB3-B122-8FDE5AE72B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0" t="1932" r="9326" b="5138"/>
          <a:stretch/>
        </p:blipFill>
        <p:spPr>
          <a:xfrm>
            <a:off x="4504229" y="2142550"/>
            <a:ext cx="3466648" cy="2028511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7561F16-61CD-EC1C-3606-81310A0DB2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t="1494" r="9175" b="5639"/>
          <a:stretch/>
        </p:blipFill>
        <p:spPr>
          <a:xfrm>
            <a:off x="7972136" y="2142550"/>
            <a:ext cx="3616630" cy="2126566"/>
          </a:xfrm>
          <a:prstGeom prst="rect">
            <a:avLst/>
          </a:prstGeom>
        </p:spPr>
      </p:pic>
      <p:pic>
        <p:nvPicPr>
          <p:cNvPr id="22" name="Immagine 21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576B88CA-1F2C-9709-FA95-6E3F799D26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t="1932" r="10000" b="5138"/>
          <a:stretch/>
        </p:blipFill>
        <p:spPr>
          <a:xfrm>
            <a:off x="4541520" y="4242065"/>
            <a:ext cx="3444491" cy="2043749"/>
          </a:xfrm>
          <a:prstGeom prst="rect">
            <a:avLst/>
          </a:prstGeom>
        </p:spPr>
      </p:pic>
      <p:pic>
        <p:nvPicPr>
          <p:cNvPr id="24" name="Immagine 23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43D33371-6A76-DCBD-4B81-641CF18064B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t="1785" r="9400" b="4909"/>
          <a:stretch/>
        </p:blipFill>
        <p:spPr>
          <a:xfrm>
            <a:off x="8066653" y="4242065"/>
            <a:ext cx="3510554" cy="2077777"/>
          </a:xfrm>
          <a:prstGeom prst="rect">
            <a:avLst/>
          </a:prstGeom>
        </p:spPr>
      </p:pic>
      <p:pic>
        <p:nvPicPr>
          <p:cNvPr id="26" name="Immagine 2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23CAFE8-82C8-6299-9ACB-8FB17242880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909" r="8800" b="5137"/>
          <a:stretch/>
        </p:blipFill>
        <p:spPr>
          <a:xfrm>
            <a:off x="4516523" y="2142550"/>
            <a:ext cx="7260809" cy="4283603"/>
          </a:xfrm>
          <a:prstGeom prst="rect">
            <a:avLst/>
          </a:prstGeom>
        </p:spPr>
      </p:pic>
      <p:pic>
        <p:nvPicPr>
          <p:cNvPr id="28" name="Immagine 27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F4034C67-06A1-7EA1-7FD9-94380F902D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1932" r="9024" b="5138"/>
          <a:stretch/>
        </p:blipFill>
        <p:spPr>
          <a:xfrm>
            <a:off x="4542743" y="2239782"/>
            <a:ext cx="3677895" cy="2100359"/>
          </a:xfrm>
          <a:prstGeom prst="rect">
            <a:avLst/>
          </a:prstGeom>
        </p:spPr>
      </p:pic>
      <p:pic>
        <p:nvPicPr>
          <p:cNvPr id="30" name="Immagine 2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424442B-79EC-BAD8-D1DD-4F91DCF9834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2370" r="8875" b="5137"/>
          <a:stretch/>
        </p:blipFill>
        <p:spPr>
          <a:xfrm>
            <a:off x="8148522" y="2274069"/>
            <a:ext cx="3553450" cy="2073311"/>
          </a:xfrm>
          <a:prstGeom prst="rect">
            <a:avLst/>
          </a:prstGeom>
        </p:spPr>
      </p:pic>
      <p:pic>
        <p:nvPicPr>
          <p:cNvPr id="32" name="Immagine 31" descr="Immagine che contiene testo, diagramma, mappa, linea&#10;&#10;Descrizione generata automaticamente">
            <a:extLst>
              <a:ext uri="{FF2B5EF4-FFF2-40B4-BE49-F238E27FC236}">
                <a16:creationId xmlns:a16="http://schemas.microsoft.com/office/drawing/2014/main" id="{D386B9EF-8D84-8445-DBA3-337A1E23DB4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8" t="2367" r="9310" b="4561"/>
          <a:stretch/>
        </p:blipFill>
        <p:spPr>
          <a:xfrm>
            <a:off x="4542742" y="4317759"/>
            <a:ext cx="3716115" cy="2128323"/>
          </a:xfrm>
          <a:prstGeom prst="rect">
            <a:avLst/>
          </a:prstGeom>
        </p:spPr>
      </p:pic>
      <p:pic>
        <p:nvPicPr>
          <p:cNvPr id="36" name="Immagine 35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C62E424C-AF38-CFA6-34D6-FA3ED81F1B9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2367" r="9158" b="5681"/>
          <a:stretch/>
        </p:blipFill>
        <p:spPr>
          <a:xfrm>
            <a:off x="8225676" y="4317758"/>
            <a:ext cx="3637581" cy="2159238"/>
          </a:xfrm>
          <a:prstGeom prst="rect">
            <a:avLst/>
          </a:prstGeom>
        </p:spPr>
      </p:pic>
      <p:pic>
        <p:nvPicPr>
          <p:cNvPr id="38" name="Immagine 37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89F0847B-46FD-EC2C-052A-3364A0BA0EF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t="1324" r="9005" b="5138"/>
          <a:stretch/>
        </p:blipFill>
        <p:spPr>
          <a:xfrm>
            <a:off x="4516523" y="2239782"/>
            <a:ext cx="7328702" cy="4305391"/>
          </a:xfrm>
          <a:prstGeom prst="rect">
            <a:avLst/>
          </a:prstGeom>
        </p:spPr>
      </p:pic>
      <p:pic>
        <p:nvPicPr>
          <p:cNvPr id="40" name="Immagine 39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3EA898FD-5B6D-92AC-4345-29517366B7E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t="1920" r="9617" b="5681"/>
          <a:stretch/>
        </p:blipFill>
        <p:spPr>
          <a:xfrm>
            <a:off x="4593290" y="2240260"/>
            <a:ext cx="3740077" cy="2211823"/>
          </a:xfrm>
          <a:prstGeom prst="rect">
            <a:avLst/>
          </a:prstGeom>
        </p:spPr>
      </p:pic>
      <p:pic>
        <p:nvPicPr>
          <p:cNvPr id="42" name="Immagine 41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F98995E6-4242-E7C8-A5B0-DD920778497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t="1324" r="9158" b="5682"/>
          <a:stretch/>
        </p:blipFill>
        <p:spPr>
          <a:xfrm>
            <a:off x="8154453" y="2284613"/>
            <a:ext cx="3746129" cy="2192051"/>
          </a:xfrm>
          <a:prstGeom prst="rect">
            <a:avLst/>
          </a:prstGeom>
        </p:spPr>
      </p:pic>
      <p:pic>
        <p:nvPicPr>
          <p:cNvPr id="44" name="Immagine 4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BC21113-02BD-0CA6-6C92-EDFF7A15992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" t="2068" r="9465" b="5138"/>
          <a:stretch/>
        </p:blipFill>
        <p:spPr>
          <a:xfrm>
            <a:off x="4517279" y="4383586"/>
            <a:ext cx="3677894" cy="2163692"/>
          </a:xfrm>
          <a:prstGeom prst="rect">
            <a:avLst/>
          </a:prstGeom>
        </p:spPr>
      </p:pic>
      <p:pic>
        <p:nvPicPr>
          <p:cNvPr id="46" name="Immagine 45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DF1576B2-4B1D-E178-F4F2-BCFF034E03D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" t="1621" r="9005" b="5681"/>
          <a:stretch/>
        </p:blipFill>
        <p:spPr>
          <a:xfrm>
            <a:off x="8193506" y="4375422"/>
            <a:ext cx="3651719" cy="213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5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93" y="1700301"/>
            <a:ext cx="8271547" cy="289913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Data summary and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Evaluations on data as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Evaluation of a priori know characteristics of Rov trace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Comparisons between signals in time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Comparisons between signals in frequency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Results and Open questions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6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Methods: spectrum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080D17D-5CB5-7A4C-86CF-032C6E6BE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693" y="1700301"/>
                <a:ext cx="10456963" cy="289913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Spectrum estimation through AR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𝐴𝑅𝑀𝐴</m:t>
                          </m:r>
                        </m:sub>
                      </m:sSub>
                      <m:d>
                        <m:d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it-IT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p>
                        <m:sSup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lit/>
                                    </m:rPr>
                                    <a:rPr lang="it-IT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t-IT" sz="20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sz="20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it-IT" sz="20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it-IT" sz="20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20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it-IT" sz="20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20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it-IT" sz="20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20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it-IT" sz="20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it-IT" sz="20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it-IT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080D17D-5CB5-7A4C-86CF-032C6E6BE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693" y="1700301"/>
                <a:ext cx="10456963" cy="2899131"/>
              </a:xfrm>
              <a:blipFill>
                <a:blip r:embed="rId3"/>
                <a:stretch>
                  <a:fillRect l="-583" t="-23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293EB560-F1BB-B02B-674D-843BB8189222}"/>
              </a:ext>
            </a:extLst>
          </p:cNvPr>
          <p:cNvGrpSpPr/>
          <p:nvPr/>
        </p:nvGrpSpPr>
        <p:grpSpPr>
          <a:xfrm>
            <a:off x="1588770" y="2468880"/>
            <a:ext cx="7700009" cy="1973543"/>
            <a:chOff x="1588770" y="2468880"/>
            <a:chExt cx="7700009" cy="1973543"/>
          </a:xfrm>
        </p:grpSpPr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B28F51C6-B35F-2874-F513-CCDD11E82082}"/>
                </a:ext>
              </a:extLst>
            </p:cNvPr>
            <p:cNvGrpSpPr/>
            <p:nvPr/>
          </p:nvGrpSpPr>
          <p:grpSpPr>
            <a:xfrm>
              <a:off x="1588770" y="2894076"/>
              <a:ext cx="979046" cy="838059"/>
              <a:chOff x="1588770" y="2894076"/>
              <a:chExt cx="979046" cy="838059"/>
            </a:xfrm>
          </p:grpSpPr>
          <p:sp>
            <p:nvSpPr>
              <p:cNvPr id="5" name="Parentesi graffa chiusa 4">
                <a:extLst>
                  <a:ext uri="{FF2B5EF4-FFF2-40B4-BE49-F238E27FC236}">
                    <a16:creationId xmlns:a16="http://schemas.microsoft.com/office/drawing/2014/main" id="{F1164951-6868-5225-4557-DC402F2E07E6}"/>
                  </a:ext>
                </a:extLst>
              </p:cNvPr>
              <p:cNvSpPr/>
              <p:nvPr/>
            </p:nvSpPr>
            <p:spPr>
              <a:xfrm rot="5400000">
                <a:off x="1897380" y="2702052"/>
                <a:ext cx="228600" cy="61264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56C17EF-B1CB-C333-8855-592461952573}"/>
                  </a:ext>
                </a:extLst>
              </p:cNvPr>
              <p:cNvSpPr txBox="1"/>
              <p:nvPr/>
            </p:nvSpPr>
            <p:spPr>
              <a:xfrm>
                <a:off x="1588770" y="3085804"/>
                <a:ext cx="9790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Spectrum of the target signal</a:t>
                </a:r>
              </a:p>
            </p:txBody>
          </p:sp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F5B410E-A4B2-BAB4-D383-9142D01D7D59}"/>
                </a:ext>
              </a:extLst>
            </p:cNvPr>
            <p:cNvGrpSpPr/>
            <p:nvPr/>
          </p:nvGrpSpPr>
          <p:grpSpPr>
            <a:xfrm>
              <a:off x="2667762" y="2894076"/>
              <a:ext cx="1081278" cy="841249"/>
              <a:chOff x="1705356" y="2894076"/>
              <a:chExt cx="1081278" cy="841249"/>
            </a:xfrm>
          </p:grpSpPr>
          <p:sp>
            <p:nvSpPr>
              <p:cNvPr id="9" name="Parentesi graffa chiusa 8">
                <a:extLst>
                  <a:ext uri="{FF2B5EF4-FFF2-40B4-BE49-F238E27FC236}">
                    <a16:creationId xmlns:a16="http://schemas.microsoft.com/office/drawing/2014/main" id="{1DD5E7B8-BC70-AF49-35BA-82A45113DBF0}"/>
                  </a:ext>
                </a:extLst>
              </p:cNvPr>
              <p:cNvSpPr/>
              <p:nvPr/>
            </p:nvSpPr>
            <p:spPr>
              <a:xfrm rot="5400000">
                <a:off x="2131695" y="2467737"/>
                <a:ext cx="228600" cy="108127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28B7EED-9758-54E6-9E1E-7827A19ACBD6}"/>
                  </a:ext>
                </a:extLst>
              </p:cNvPr>
              <p:cNvSpPr txBox="1"/>
              <p:nvPr/>
            </p:nvSpPr>
            <p:spPr>
              <a:xfrm>
                <a:off x="1821942" y="3088994"/>
                <a:ext cx="8458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Spectrum of ARMA model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25F831AB-4997-4CA5-687C-7D23E75F92C3}"/>
                </a:ext>
              </a:extLst>
            </p:cNvPr>
            <p:cNvGrpSpPr/>
            <p:nvPr/>
          </p:nvGrpSpPr>
          <p:grpSpPr>
            <a:xfrm>
              <a:off x="4469330" y="2708547"/>
              <a:ext cx="2397652" cy="1208254"/>
              <a:chOff x="4469330" y="2708547"/>
              <a:chExt cx="2397652" cy="1208254"/>
            </a:xfrm>
          </p:grpSpPr>
          <p:grpSp>
            <p:nvGrpSpPr>
              <p:cNvPr id="11" name="Gruppo 10">
                <a:extLst>
                  <a:ext uri="{FF2B5EF4-FFF2-40B4-BE49-F238E27FC236}">
                    <a16:creationId xmlns:a16="http://schemas.microsoft.com/office/drawing/2014/main" id="{F1E364C1-2FD8-D722-7E87-EA0D0EFA0B0F}"/>
                  </a:ext>
                </a:extLst>
              </p:cNvPr>
              <p:cNvGrpSpPr/>
              <p:nvPr/>
            </p:nvGrpSpPr>
            <p:grpSpPr>
              <a:xfrm>
                <a:off x="4469330" y="2894076"/>
                <a:ext cx="1256176" cy="1022725"/>
                <a:chOff x="1168746" y="2894076"/>
                <a:chExt cx="1256176" cy="1022725"/>
              </a:xfrm>
            </p:grpSpPr>
            <p:sp>
              <p:nvSpPr>
                <p:cNvPr id="12" name="Parentesi graffa chiusa 11">
                  <a:extLst>
                    <a:ext uri="{FF2B5EF4-FFF2-40B4-BE49-F238E27FC236}">
                      <a16:creationId xmlns:a16="http://schemas.microsoft.com/office/drawing/2014/main" id="{E3087304-E6D1-809C-26F6-FB35487D47DB}"/>
                    </a:ext>
                  </a:extLst>
                </p:cNvPr>
                <p:cNvSpPr/>
                <p:nvPr/>
              </p:nvSpPr>
              <p:spPr>
                <a:xfrm rot="5400000">
                  <a:off x="1897380" y="2702052"/>
                  <a:ext cx="228600" cy="612648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54595CA7-9D0F-E1E5-EA93-D0F3A58E1929}"/>
                    </a:ext>
                  </a:extLst>
                </p:cNvPr>
                <p:cNvSpPr txBox="1"/>
                <p:nvPr/>
              </p:nvSpPr>
              <p:spPr>
                <a:xfrm>
                  <a:off x="1168746" y="3085804"/>
                  <a:ext cx="125617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Spectrum of the input signal of the model (white noise)</a:t>
                  </a:r>
                </a:p>
              </p:txBody>
            </p:sp>
          </p:grpSp>
          <p:cxnSp>
            <p:nvCxnSpPr>
              <p:cNvPr id="15" name="Connettore a gomito 14">
                <a:extLst>
                  <a:ext uri="{FF2B5EF4-FFF2-40B4-BE49-F238E27FC236}">
                    <a16:creationId xmlns:a16="http://schemas.microsoft.com/office/drawing/2014/main" id="{EC8B53F1-060D-5CAC-FDD3-E1BFF139ED6C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5725506" y="2708547"/>
                <a:ext cx="1141476" cy="792756"/>
              </a:xfrm>
              <a:prstGeom prst="bentConnector3">
                <a:avLst>
                  <a:gd name="adj1" fmla="val 10040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66ABB980-D81D-E132-7701-ED4021252289}"/>
                </a:ext>
              </a:extLst>
            </p:cNvPr>
            <p:cNvGrpSpPr/>
            <p:nvPr/>
          </p:nvGrpSpPr>
          <p:grpSpPr>
            <a:xfrm>
              <a:off x="7421880" y="2894076"/>
              <a:ext cx="1866899" cy="966977"/>
              <a:chOff x="997821" y="2894076"/>
              <a:chExt cx="1866899" cy="966977"/>
            </a:xfrm>
          </p:grpSpPr>
          <p:sp>
            <p:nvSpPr>
              <p:cNvPr id="20" name="Parentesi graffa chiusa 19">
                <a:extLst>
                  <a:ext uri="{FF2B5EF4-FFF2-40B4-BE49-F238E27FC236}">
                    <a16:creationId xmlns:a16="http://schemas.microsoft.com/office/drawing/2014/main" id="{17F6D929-9F91-AE50-258A-5802AEEC44E3}"/>
                  </a:ext>
                </a:extLst>
              </p:cNvPr>
              <p:cNvSpPr/>
              <p:nvPr/>
            </p:nvSpPr>
            <p:spPr>
              <a:xfrm rot="5400000">
                <a:off x="1816971" y="2074926"/>
                <a:ext cx="228600" cy="1866899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CC5FFB16-8397-83E0-B4E7-29425F9F767F}"/>
                  </a:ext>
                </a:extLst>
              </p:cNvPr>
              <p:cNvSpPr txBox="1"/>
              <p:nvPr/>
            </p:nvSpPr>
            <p:spPr>
              <a:xfrm>
                <a:off x="1177251" y="3030056"/>
                <a:ext cx="16874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Transfer function of the AR model which approximates the ARMA one </a:t>
                </a:r>
              </a:p>
            </p:txBody>
          </p:sp>
        </p:grp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C3366993-BD1D-2428-94AD-A321D9F190F9}"/>
                </a:ext>
              </a:extLst>
            </p:cNvPr>
            <p:cNvGrpSpPr/>
            <p:nvPr/>
          </p:nvGrpSpPr>
          <p:grpSpPr>
            <a:xfrm>
              <a:off x="5942038" y="2468880"/>
              <a:ext cx="1866899" cy="1973543"/>
              <a:chOff x="5942038" y="2468880"/>
              <a:chExt cx="1866899" cy="1973543"/>
            </a:xfrm>
          </p:grpSpPr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41553118-4C07-AED8-64EC-6E66F691BBAC}"/>
                  </a:ext>
                </a:extLst>
              </p:cNvPr>
              <p:cNvSpPr txBox="1"/>
              <p:nvPr/>
            </p:nvSpPr>
            <p:spPr>
              <a:xfrm>
                <a:off x="5942038" y="3796092"/>
                <a:ext cx="1866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rgbClr val="0070C0"/>
                    </a:solidFill>
                  </a:rPr>
                  <a:t>ARMA models can be approximated by an AR with sufficiently high order</a:t>
                </a:r>
              </a:p>
            </p:txBody>
          </p:sp>
          <p:cxnSp>
            <p:nvCxnSpPr>
              <p:cNvPr id="28" name="Connettore 2 27">
                <a:extLst>
                  <a:ext uri="{FF2B5EF4-FFF2-40B4-BE49-F238E27FC236}">
                    <a16:creationId xmlns:a16="http://schemas.microsoft.com/office/drawing/2014/main" id="{6B9F163F-66E3-7B43-B9E3-F8273EA7A4C5}"/>
                  </a:ext>
                </a:extLst>
              </p:cNvPr>
              <p:cNvCxnSpPr/>
              <p:nvPr/>
            </p:nvCxnSpPr>
            <p:spPr>
              <a:xfrm flipV="1">
                <a:off x="7196328" y="2468880"/>
                <a:ext cx="0" cy="13272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433CAE4-0278-B673-92F5-9145CAA43B81}"/>
              </a:ext>
            </a:extLst>
          </p:cNvPr>
          <p:cNvSpPr txBox="1">
            <a:spLocks/>
          </p:cNvSpPr>
          <p:nvPr/>
        </p:nvSpPr>
        <p:spPr>
          <a:xfrm>
            <a:off x="713556" y="4689693"/>
            <a:ext cx="10456963" cy="1235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Fast and easy application</a:t>
            </a:r>
          </a:p>
          <a:p>
            <a:r>
              <a:rPr lang="en-US" sz="1800" dirty="0"/>
              <a:t>Consistent estimation of the spectrum</a:t>
            </a:r>
          </a:p>
          <a:p>
            <a:r>
              <a:rPr lang="en-US" sz="1800" dirty="0"/>
              <a:t>Order choice is crucial 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422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Methods: order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080D17D-5CB5-7A4C-86CF-032C6E6BE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731" y="1418554"/>
                <a:ext cx="3474510" cy="33837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Order choosing is done using the AIC criterion into the following pseudo-code:</a:t>
                </a:r>
              </a:p>
              <a:p>
                <a:r>
                  <a:rPr lang="en-US" sz="1400" dirty="0"/>
                  <a:t>For each candidate order</a:t>
                </a:r>
              </a:p>
              <a:p>
                <a:pPr lvl="1"/>
                <a:r>
                  <a:rPr lang="en-US" sz="1200" dirty="0"/>
                  <a:t>Evaluate a model on the signal: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sz="1200" dirty="0"/>
              </a:p>
              <a:p>
                <a:pPr lvl="1"/>
                <a:r>
                  <a:rPr lang="en-US" sz="1200" dirty="0"/>
                  <a:t>Evaluate the AIC of the model: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𝐴𝐼𝐶</m:t>
                    </m:r>
                    <m:d>
                      <m:d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dirty="0"/>
                  <a:t>Compare the AIC with the previous one: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𝐴𝐼𝐶</m:t>
                        </m:r>
                        <m:d>
                          <m:dPr>
                            <m:ctrlPr>
                              <a:rPr lang="it-IT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d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𝐴𝐼𝐶</m:t>
                        </m:r>
                        <m:d>
                          <m:dPr>
                            <m:ctrlPr>
                              <a:rPr lang="it-IT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lvl="2"/>
                <a:r>
                  <a:rPr lang="en-US" sz="1100" dirty="0"/>
                  <a:t>If the difference is lower than a certain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100" b="0" i="1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sz="1100" dirty="0"/>
                  <a:t> save the order as the optimal one, otherwise continue.</a:t>
                </a:r>
              </a:p>
              <a:p>
                <a:pPr lvl="2"/>
                <a:r>
                  <a:rPr lang="en-US" sz="1100" dirty="0"/>
                  <a:t>If the difference never become lower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100" b="0" i="1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sz="1100" dirty="0"/>
                  <a:t>, consider the best order as the one corresponding to the lower AIC.</a:t>
                </a:r>
              </a:p>
              <a:p>
                <a:r>
                  <a:rPr lang="en-US" sz="1400" dirty="0"/>
                  <a:t>Then use the optimal order to evaluate the spectrum.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080D17D-5CB5-7A4C-86CF-032C6E6BE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731" y="1418554"/>
                <a:ext cx="3474510" cy="3383763"/>
              </a:xfrm>
              <a:blipFill>
                <a:blip r:embed="rId3"/>
                <a:stretch>
                  <a:fillRect l="-526" t="-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535AB530-CF37-43DB-98FF-5455A4A1AC52}"/>
                  </a:ext>
                </a:extLst>
              </p:cNvPr>
              <p:cNvSpPr/>
              <p:nvPr/>
            </p:nvSpPr>
            <p:spPr>
              <a:xfrm>
                <a:off x="903874" y="5040028"/>
                <a:ext cx="2432223" cy="611980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𝐴𝐼𝐶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535AB530-CF37-43DB-98FF-5455A4A1A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4" y="5040028"/>
                <a:ext cx="2432223" cy="6119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uppo 43">
            <a:extLst>
              <a:ext uri="{FF2B5EF4-FFF2-40B4-BE49-F238E27FC236}">
                <a16:creationId xmlns:a16="http://schemas.microsoft.com/office/drawing/2014/main" id="{60BF5378-9540-C151-6F4E-C97BF8D44C49}"/>
              </a:ext>
            </a:extLst>
          </p:cNvPr>
          <p:cNvGrpSpPr/>
          <p:nvPr/>
        </p:nvGrpSpPr>
        <p:grpSpPr>
          <a:xfrm>
            <a:off x="4410964" y="1544487"/>
            <a:ext cx="6921661" cy="4277119"/>
            <a:chOff x="4410964" y="1544487"/>
            <a:chExt cx="6921661" cy="4277119"/>
          </a:xfrm>
        </p:grpSpPr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441882E1-A931-68A2-6975-6474257FA849}"/>
                </a:ext>
              </a:extLst>
            </p:cNvPr>
            <p:cNvGrpSpPr/>
            <p:nvPr/>
          </p:nvGrpSpPr>
          <p:grpSpPr>
            <a:xfrm>
              <a:off x="4410964" y="1544487"/>
              <a:ext cx="6921661" cy="4277119"/>
              <a:chOff x="3741300" y="2306989"/>
              <a:chExt cx="4020585" cy="2420460"/>
            </a:xfrm>
          </p:grpSpPr>
          <p:pic>
            <p:nvPicPr>
              <p:cNvPr id="34" name="Immagine 33" descr="Immagine che contiene testo, diagramma, linea, Diagramma&#10;&#10;Descrizione generata automaticamente">
                <a:extLst>
                  <a:ext uri="{FF2B5EF4-FFF2-40B4-BE49-F238E27FC236}">
                    <a16:creationId xmlns:a16="http://schemas.microsoft.com/office/drawing/2014/main" id="{0E1B7F51-D463-BB08-25DB-FC3F789CC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01" t="4465" r="8200" b="5749"/>
              <a:stretch/>
            </p:blipFill>
            <p:spPr>
              <a:xfrm>
                <a:off x="3741300" y="2353994"/>
                <a:ext cx="4020585" cy="2373455"/>
              </a:xfrm>
              <a:prstGeom prst="rect">
                <a:avLst/>
              </a:prstGeom>
            </p:spPr>
          </p:pic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F36F11ED-B5E5-C615-B4D4-B3BF73A77B8F}"/>
                  </a:ext>
                </a:extLst>
              </p:cNvPr>
              <p:cNvSpPr txBox="1"/>
              <p:nvPr/>
            </p:nvSpPr>
            <p:spPr>
              <a:xfrm>
                <a:off x="4982665" y="2306989"/>
                <a:ext cx="1537852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b="1" dirty="0"/>
                  <a:t>AIC by order</a:t>
                </a:r>
              </a:p>
            </p:txBody>
          </p:sp>
        </p:grp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7FA4098D-08CF-2B65-09A1-BED409004BFC}"/>
                </a:ext>
              </a:extLst>
            </p:cNvPr>
            <p:cNvSpPr/>
            <p:nvPr/>
          </p:nvSpPr>
          <p:spPr>
            <a:xfrm>
              <a:off x="11023600" y="5346018"/>
              <a:ext cx="119380" cy="12514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5F496267-5825-FFC7-A1A7-4D4D20188813}"/>
              </a:ext>
            </a:extLst>
          </p:cNvPr>
          <p:cNvGrpSpPr/>
          <p:nvPr/>
        </p:nvGrpSpPr>
        <p:grpSpPr>
          <a:xfrm>
            <a:off x="3857241" y="1418554"/>
            <a:ext cx="8211957" cy="4792777"/>
            <a:chOff x="3900796" y="1427906"/>
            <a:chExt cx="8211957" cy="4792777"/>
          </a:xfrm>
        </p:grpSpPr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FBF4B81F-E2D6-59C2-966D-797B7F2A69CF}"/>
                </a:ext>
              </a:extLst>
            </p:cNvPr>
            <p:cNvGrpSpPr/>
            <p:nvPr/>
          </p:nvGrpSpPr>
          <p:grpSpPr>
            <a:xfrm>
              <a:off x="3900796" y="1427906"/>
              <a:ext cx="4490737" cy="2717997"/>
              <a:chOff x="7861436" y="1487251"/>
              <a:chExt cx="4133088" cy="2334290"/>
            </a:xfrm>
          </p:grpSpPr>
          <p:pic>
            <p:nvPicPr>
              <p:cNvPr id="18" name="Immagine 17" descr="Immagine che contiene disegno, schizzo, design, arte&#10;&#10;Descrizione generata automaticamente">
                <a:extLst>
                  <a:ext uri="{FF2B5EF4-FFF2-40B4-BE49-F238E27FC236}">
                    <a16:creationId xmlns:a16="http://schemas.microsoft.com/office/drawing/2014/main" id="{359C5062-8B0C-DED7-FAA1-C0D2B98465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25" t="4562" r="8575" b="5000"/>
              <a:stretch/>
            </p:blipFill>
            <p:spPr>
              <a:xfrm>
                <a:off x="7861436" y="1487251"/>
                <a:ext cx="4133088" cy="2334290"/>
              </a:xfrm>
              <a:prstGeom prst="rect">
                <a:avLst/>
              </a:prstGeom>
            </p:spPr>
          </p:pic>
          <p:sp>
            <p:nvSpPr>
              <p:cNvPr id="23" name="Rettangolo con angoli arrotondati 22">
                <a:extLst>
                  <a:ext uri="{FF2B5EF4-FFF2-40B4-BE49-F238E27FC236}">
                    <a16:creationId xmlns:a16="http://schemas.microsoft.com/office/drawing/2014/main" id="{F858FE44-E0DF-F37A-3C4A-2992DE6C8463}"/>
                  </a:ext>
                </a:extLst>
              </p:cNvPr>
              <p:cNvSpPr/>
              <p:nvPr/>
            </p:nvSpPr>
            <p:spPr>
              <a:xfrm>
                <a:off x="10110216" y="1764792"/>
                <a:ext cx="1730539" cy="36576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Spectrogram example</a:t>
                </a:r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434C419B-94E2-4C79-2AB4-D5CABA488A6F}"/>
                </a:ext>
              </a:extLst>
            </p:cNvPr>
            <p:cNvGrpSpPr/>
            <p:nvPr/>
          </p:nvGrpSpPr>
          <p:grpSpPr>
            <a:xfrm>
              <a:off x="7237486" y="3369657"/>
              <a:ext cx="4875267" cy="2851026"/>
              <a:chOff x="7915656" y="3940396"/>
              <a:chExt cx="4078868" cy="2339630"/>
            </a:xfrm>
          </p:grpSpPr>
          <p:pic>
            <p:nvPicPr>
              <p:cNvPr id="16" name="Immagine 15" descr="Immagine che contiene diagramma, linea, mappa, testo&#10;&#10;Descrizione generata automaticamente">
                <a:extLst>
                  <a:ext uri="{FF2B5EF4-FFF2-40B4-BE49-F238E27FC236}">
                    <a16:creationId xmlns:a16="http://schemas.microsoft.com/office/drawing/2014/main" id="{FB637064-5A23-6F0E-B896-B7B799C024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46" t="3470" r="8859" b="4580"/>
              <a:stretch/>
            </p:blipFill>
            <p:spPr>
              <a:xfrm>
                <a:off x="7915656" y="3940396"/>
                <a:ext cx="4078868" cy="2339630"/>
              </a:xfrm>
              <a:prstGeom prst="rect">
                <a:avLst/>
              </a:prstGeom>
            </p:spPr>
          </p:pic>
          <p:sp>
            <p:nvSpPr>
              <p:cNvPr id="25" name="Rettangolo con angoli arrotondati 24">
                <a:extLst>
                  <a:ext uri="{FF2B5EF4-FFF2-40B4-BE49-F238E27FC236}">
                    <a16:creationId xmlns:a16="http://schemas.microsoft.com/office/drawing/2014/main" id="{2001BD76-9833-B993-F9B4-9D74A39E390B}"/>
                  </a:ext>
                </a:extLst>
              </p:cNvPr>
              <p:cNvSpPr/>
              <p:nvPr/>
            </p:nvSpPr>
            <p:spPr>
              <a:xfrm>
                <a:off x="10110215" y="4205247"/>
                <a:ext cx="1730539" cy="36576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AR example</a:t>
                </a:r>
              </a:p>
            </p:txBody>
          </p:sp>
        </p:grpSp>
        <p:sp>
          <p:nvSpPr>
            <p:cNvPr id="40" name="Freccia angolare in su 39">
              <a:extLst>
                <a:ext uri="{FF2B5EF4-FFF2-40B4-BE49-F238E27FC236}">
                  <a16:creationId xmlns:a16="http://schemas.microsoft.com/office/drawing/2014/main" id="{95AF1E85-5CA8-0DD2-2DA6-2508A7D8A22B}"/>
                </a:ext>
              </a:extLst>
            </p:cNvPr>
            <p:cNvSpPr/>
            <p:nvPr/>
          </p:nvSpPr>
          <p:spPr>
            <a:xfrm flipV="1">
              <a:off x="8435088" y="2859964"/>
              <a:ext cx="539496" cy="500941"/>
            </a:xfrm>
            <a:prstGeom prst="bentUpArrow">
              <a:avLst>
                <a:gd name="adj1" fmla="val 4921"/>
                <a:gd name="adj2" fmla="val 8572"/>
                <a:gd name="adj3" fmla="val 17698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92065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Comparisons between signals, frequency domain [1/3]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69" y="2203221"/>
            <a:ext cx="4138459" cy="2469363"/>
          </a:xfrm>
        </p:spPr>
        <p:txBody>
          <a:bodyPr>
            <a:noAutofit/>
          </a:bodyPr>
          <a:lstStyle/>
          <a:p>
            <a:r>
              <a:rPr lang="en-US" sz="1600" dirty="0"/>
              <a:t>Spectrum information sparser for Rov trace, while for other traces is more concentrated into lower frequences.</a:t>
            </a:r>
          </a:p>
          <a:p>
            <a:r>
              <a:rPr lang="en-US" sz="1600" dirty="0"/>
              <a:t>In some cases, even the Ref/Spare 1 trace is sparser like the Rov one.</a:t>
            </a:r>
          </a:p>
          <a:p>
            <a:r>
              <a:rPr lang="en-US" sz="1600" dirty="0"/>
              <a:t>Spectrum in general limited at least at 200Hz, as can be expected from previous studies.</a:t>
            </a:r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177509" y="1684785"/>
            <a:ext cx="8097811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Comparisons between (mean) signals spectrums of different subjects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A4DB5FD-B2F8-C5CC-2B01-C40024DEE056}"/>
              </a:ext>
            </a:extLst>
          </p:cNvPr>
          <p:cNvSpPr/>
          <p:nvPr/>
        </p:nvSpPr>
        <p:spPr>
          <a:xfrm>
            <a:off x="10360090" y="1669739"/>
            <a:ext cx="1539302" cy="34199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 A example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6E9EA53-1B65-A998-6EF5-3B31F9AC1D89}"/>
              </a:ext>
            </a:extLst>
          </p:cNvPr>
          <p:cNvSpPr/>
          <p:nvPr/>
        </p:nvSpPr>
        <p:spPr>
          <a:xfrm>
            <a:off x="10360090" y="1683224"/>
            <a:ext cx="1539302" cy="34199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 B example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B4C6F8A-BEC5-2DBC-FEB0-D341EED6578E}"/>
              </a:ext>
            </a:extLst>
          </p:cNvPr>
          <p:cNvSpPr/>
          <p:nvPr/>
        </p:nvSpPr>
        <p:spPr>
          <a:xfrm>
            <a:off x="10360090" y="1670449"/>
            <a:ext cx="1539302" cy="34199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 C example</a:t>
            </a:r>
          </a:p>
        </p:txBody>
      </p:sp>
      <p:pic>
        <p:nvPicPr>
          <p:cNvPr id="12" name="Immagine 11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B3A6EADA-D712-75AE-D2E4-7BDA4F6FC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0" t="5001" r="8350" b="5463"/>
          <a:stretch/>
        </p:blipFill>
        <p:spPr>
          <a:xfrm>
            <a:off x="4453128" y="2175442"/>
            <a:ext cx="7279634" cy="4040917"/>
          </a:xfrm>
          <a:prstGeom prst="rect">
            <a:avLst/>
          </a:prstGeom>
        </p:spPr>
      </p:pic>
      <p:pic>
        <p:nvPicPr>
          <p:cNvPr id="14" name="Immagine 1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CF63B2A-D5B5-00DA-29D2-263BFE94FA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4416" r="8425" b="5463"/>
          <a:stretch/>
        </p:blipFill>
        <p:spPr>
          <a:xfrm>
            <a:off x="4453128" y="2176774"/>
            <a:ext cx="7279634" cy="4067293"/>
          </a:xfrm>
          <a:prstGeom prst="rect">
            <a:avLst/>
          </a:prstGeom>
        </p:spPr>
      </p:pic>
      <p:pic>
        <p:nvPicPr>
          <p:cNvPr id="16" name="Immagine 15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1496126-A0C9-C111-4935-8230668888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831" r="7975" b="4955"/>
          <a:stretch/>
        </p:blipFill>
        <p:spPr>
          <a:xfrm>
            <a:off x="4454621" y="2159102"/>
            <a:ext cx="7276648" cy="4100092"/>
          </a:xfrm>
          <a:prstGeom prst="rect">
            <a:avLst/>
          </a:prstGeom>
        </p:spPr>
      </p:pic>
      <p:pic>
        <p:nvPicPr>
          <p:cNvPr id="18" name="Immagine 1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8576516-F93D-0407-48E8-4F57058C0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4073" r="7975" b="4954"/>
          <a:stretch/>
        </p:blipFill>
        <p:spPr>
          <a:xfrm>
            <a:off x="4453128" y="2158392"/>
            <a:ext cx="7276648" cy="4115181"/>
          </a:xfrm>
          <a:prstGeom prst="rect">
            <a:avLst/>
          </a:prstGeom>
        </p:spPr>
      </p:pic>
      <p:pic>
        <p:nvPicPr>
          <p:cNvPr id="21" name="Immagine 2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0415FF2-44CA-DB9D-F625-A157E8AB50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t="4073" r="7826" b="4954"/>
          <a:stretch/>
        </p:blipFill>
        <p:spPr>
          <a:xfrm>
            <a:off x="4453128" y="2144056"/>
            <a:ext cx="7285730" cy="4086909"/>
          </a:xfrm>
          <a:prstGeom prst="rect">
            <a:avLst/>
          </a:prstGeom>
        </p:spPr>
      </p:pic>
      <p:pic>
        <p:nvPicPr>
          <p:cNvPr id="23" name="Immagine 22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48B94F65-8284-7B38-61F5-A3696BBE17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5" t="3833" r="7451" b="4955"/>
          <a:stretch/>
        </p:blipFill>
        <p:spPr>
          <a:xfrm>
            <a:off x="4451635" y="2144974"/>
            <a:ext cx="7276648" cy="40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1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Comparisons between signals, frequency domain [2/3]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933" y="1864648"/>
            <a:ext cx="3796063" cy="4069563"/>
          </a:xfrm>
        </p:spPr>
        <p:txBody>
          <a:bodyPr>
            <a:noAutofit/>
          </a:bodyPr>
          <a:lstStyle/>
          <a:p>
            <a:r>
              <a:rPr lang="en-US" sz="1600" dirty="0"/>
              <a:t>Rov trace: </a:t>
            </a:r>
          </a:p>
          <a:p>
            <a:pPr lvl="1"/>
            <a:r>
              <a:rPr lang="en-US" sz="1200" dirty="0"/>
              <a:t>Amplitude of components comparable for the same subject</a:t>
            </a:r>
          </a:p>
          <a:p>
            <a:pPr lvl="1"/>
            <a:r>
              <a:rPr lang="en-US" sz="1200" dirty="0"/>
              <a:t>As expected, MAP C has sparser frequency components because of the higher complexity of these signals</a:t>
            </a:r>
          </a:p>
          <a:p>
            <a:r>
              <a:rPr lang="en-US" sz="1600" dirty="0"/>
              <a:t>Ref/spare 1 trace:</a:t>
            </a:r>
          </a:p>
          <a:p>
            <a:pPr lvl="1"/>
            <a:r>
              <a:rPr lang="en-US" sz="1200" dirty="0"/>
              <a:t>Most of information into the 0-30Hz band, where amplitudes are still comparable</a:t>
            </a:r>
          </a:p>
          <a:p>
            <a:pPr lvl="1"/>
            <a:r>
              <a:rPr lang="en-US" sz="1200" dirty="0"/>
              <a:t>For some subjects there is a higher distribution of the components</a:t>
            </a:r>
            <a:endParaRPr lang="en-US" sz="1600" dirty="0"/>
          </a:p>
          <a:p>
            <a:r>
              <a:rPr lang="en-US" sz="1600" dirty="0"/>
              <a:t>Spare 2 trace:</a:t>
            </a:r>
          </a:p>
          <a:p>
            <a:pPr lvl="1"/>
            <a:r>
              <a:rPr lang="en-US" sz="1200" dirty="0"/>
              <a:t>Quite difficult distinguish between maps just by looking at spectrums. </a:t>
            </a:r>
          </a:p>
          <a:p>
            <a:pPr lvl="1"/>
            <a:r>
              <a:rPr lang="en-US" sz="1200" dirty="0"/>
              <a:t>Components between 0 and 40Hz.</a:t>
            </a:r>
          </a:p>
          <a:p>
            <a:r>
              <a:rPr lang="en-US" sz="1600" dirty="0"/>
              <a:t>Spare 3 trace: </a:t>
            </a:r>
          </a:p>
          <a:p>
            <a:pPr lvl="1"/>
            <a:r>
              <a:rPr lang="en-US" sz="1200" dirty="0"/>
              <a:t>Quite difficult distinguish between maps just by looking at spectrums. </a:t>
            </a:r>
          </a:p>
          <a:p>
            <a:pPr lvl="1"/>
            <a:r>
              <a:rPr lang="en-US" sz="1200" dirty="0"/>
              <a:t>In some cases, sparser components</a:t>
            </a:r>
          </a:p>
          <a:p>
            <a:endParaRPr lang="en-US" sz="1600" dirty="0"/>
          </a:p>
          <a:p>
            <a:pPr lvl="1"/>
            <a:endParaRPr lang="en-US" sz="1200" dirty="0"/>
          </a:p>
          <a:p>
            <a:endParaRPr lang="en-US" sz="12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46105" y="1418375"/>
            <a:ext cx="5711227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Subject signals (mean) spectrums variability</a:t>
            </a:r>
          </a:p>
        </p:txBody>
      </p:sp>
      <p:pic>
        <p:nvPicPr>
          <p:cNvPr id="9" name="Immagine 8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A0FEFCB2-0E12-A427-3DD4-5CE15BA53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18" t="6156" r="9216" b="63485"/>
          <a:stretch/>
        </p:blipFill>
        <p:spPr>
          <a:xfrm>
            <a:off x="4187647" y="4202500"/>
            <a:ext cx="1024128" cy="1820674"/>
          </a:xfrm>
          <a:prstGeom prst="rect">
            <a:avLst/>
          </a:prstGeom>
        </p:spPr>
      </p:pic>
      <p:grpSp>
        <p:nvGrpSpPr>
          <p:cNvPr id="38" name="Gruppo 37">
            <a:extLst>
              <a:ext uri="{FF2B5EF4-FFF2-40B4-BE49-F238E27FC236}">
                <a16:creationId xmlns:a16="http://schemas.microsoft.com/office/drawing/2014/main" id="{D36DC0D0-DF62-5ABA-BC6E-8353E35BCB56}"/>
              </a:ext>
            </a:extLst>
          </p:cNvPr>
          <p:cNvGrpSpPr/>
          <p:nvPr/>
        </p:nvGrpSpPr>
        <p:grpSpPr>
          <a:xfrm>
            <a:off x="4221656" y="1754406"/>
            <a:ext cx="3824873" cy="2204775"/>
            <a:chOff x="4221656" y="1754406"/>
            <a:chExt cx="3824873" cy="2204775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A90D87B-CF09-F521-3990-977F0B1DC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0" r="7260"/>
            <a:stretch/>
          </p:blipFill>
          <p:spPr>
            <a:xfrm>
              <a:off x="4221656" y="1851062"/>
              <a:ext cx="3824873" cy="2108119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1FC0024-6D74-3922-6B90-1BAE4C65A988}"/>
                </a:ext>
              </a:extLst>
            </p:cNvPr>
            <p:cNvSpPr txBox="1"/>
            <p:nvPr/>
          </p:nvSpPr>
          <p:spPr>
            <a:xfrm>
              <a:off x="5299958" y="1754406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A, Rov trace</a:t>
              </a: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FDE5C500-574D-0173-F455-A327376B2C2E}"/>
              </a:ext>
            </a:extLst>
          </p:cNvPr>
          <p:cNvGrpSpPr/>
          <p:nvPr/>
        </p:nvGrpSpPr>
        <p:grpSpPr>
          <a:xfrm>
            <a:off x="8129870" y="1754406"/>
            <a:ext cx="3704659" cy="2195802"/>
            <a:chOff x="8129870" y="1754406"/>
            <a:chExt cx="3704659" cy="2195802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82A19A8-4A76-5A8B-F9EC-B13753F1E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" r="4895"/>
            <a:stretch/>
          </p:blipFill>
          <p:spPr>
            <a:xfrm>
              <a:off x="8129870" y="1842089"/>
              <a:ext cx="3704659" cy="2108119"/>
            </a:xfrm>
            <a:prstGeom prst="rect">
              <a:avLst/>
            </a:prstGeom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DE1A79AB-376E-2292-2CBF-04B6FDE3E2A4}"/>
                </a:ext>
              </a:extLst>
            </p:cNvPr>
            <p:cNvSpPr txBox="1"/>
            <p:nvPr/>
          </p:nvSpPr>
          <p:spPr>
            <a:xfrm>
              <a:off x="9096021" y="1754406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B, Rov trace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5BAB06C-2F1F-8A1E-A76D-0ED1E02571FD}"/>
              </a:ext>
            </a:extLst>
          </p:cNvPr>
          <p:cNvGrpSpPr/>
          <p:nvPr/>
        </p:nvGrpSpPr>
        <p:grpSpPr>
          <a:xfrm>
            <a:off x="6231838" y="3982405"/>
            <a:ext cx="3796063" cy="2248804"/>
            <a:chOff x="6231838" y="3982405"/>
            <a:chExt cx="3796063" cy="2248804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031FB3A0-6FBD-44F7-7E94-4CA5AFA3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r="4654"/>
            <a:stretch/>
          </p:blipFill>
          <p:spPr>
            <a:xfrm>
              <a:off x="6231838" y="4082561"/>
              <a:ext cx="3796063" cy="2148648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A9CAE721-1E2B-C820-F0FA-D8A0EC27BFAA}"/>
                </a:ext>
              </a:extLst>
            </p:cNvPr>
            <p:cNvSpPr txBox="1"/>
            <p:nvPr/>
          </p:nvSpPr>
          <p:spPr>
            <a:xfrm>
              <a:off x="7332881" y="3982405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C, Rov trace</a:t>
              </a: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FC74FED8-53CA-2437-9789-1E0EB441DB51}"/>
              </a:ext>
            </a:extLst>
          </p:cNvPr>
          <p:cNvGrpSpPr/>
          <p:nvPr/>
        </p:nvGrpSpPr>
        <p:grpSpPr>
          <a:xfrm>
            <a:off x="6186649" y="3988281"/>
            <a:ext cx="3800995" cy="2218694"/>
            <a:chOff x="6196040" y="3980316"/>
            <a:chExt cx="3800995" cy="2218694"/>
          </a:xfrm>
        </p:grpSpPr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036C924A-34D7-BFC9-174B-D55B92616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5" r="4595"/>
            <a:stretch/>
          </p:blipFill>
          <p:spPr>
            <a:xfrm>
              <a:off x="6196040" y="4050363"/>
              <a:ext cx="3800995" cy="2148647"/>
            </a:xfrm>
            <a:prstGeom prst="rect">
              <a:avLst/>
            </a:prstGeom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4A836281-7746-D3A1-3DFA-FB71C7755739}"/>
                </a:ext>
              </a:extLst>
            </p:cNvPr>
            <p:cNvSpPr txBox="1"/>
            <p:nvPr/>
          </p:nvSpPr>
          <p:spPr>
            <a:xfrm>
              <a:off x="7332881" y="3980316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C, Ref trace</a:t>
              </a: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17A6359-212F-F12A-6C5D-83B520DC3F3B}"/>
              </a:ext>
            </a:extLst>
          </p:cNvPr>
          <p:cNvGrpSpPr/>
          <p:nvPr/>
        </p:nvGrpSpPr>
        <p:grpSpPr>
          <a:xfrm>
            <a:off x="8081159" y="1724995"/>
            <a:ext cx="3747390" cy="2148880"/>
            <a:chOff x="8090550" y="1717030"/>
            <a:chExt cx="3747390" cy="2148880"/>
          </a:xfrm>
        </p:grpSpPr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9041E459-85CB-F2CB-B761-1C4B4052C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" r="4375"/>
            <a:stretch/>
          </p:blipFill>
          <p:spPr>
            <a:xfrm>
              <a:off x="8090550" y="1757791"/>
              <a:ext cx="3747390" cy="2108119"/>
            </a:xfrm>
            <a:prstGeom prst="rect">
              <a:avLst/>
            </a:prstGeom>
          </p:spPr>
        </p:pic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6526596D-65C8-0D48-7AFB-74BA2800CA15}"/>
                </a:ext>
              </a:extLst>
            </p:cNvPr>
            <p:cNvSpPr txBox="1"/>
            <p:nvPr/>
          </p:nvSpPr>
          <p:spPr>
            <a:xfrm>
              <a:off x="9109738" y="1717030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B, Ref trace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F86FDC5F-5709-3A39-186E-940DA1E0982E}"/>
              </a:ext>
            </a:extLst>
          </p:cNvPr>
          <p:cNvGrpSpPr/>
          <p:nvPr/>
        </p:nvGrpSpPr>
        <p:grpSpPr>
          <a:xfrm>
            <a:off x="4249523" y="1746302"/>
            <a:ext cx="3820026" cy="2209780"/>
            <a:chOff x="4258914" y="1738337"/>
            <a:chExt cx="3820026" cy="2209780"/>
          </a:xfrm>
        </p:grpSpPr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C1D702A4-8A72-5146-36DC-37CD3576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1" r="4891"/>
            <a:stretch/>
          </p:blipFill>
          <p:spPr>
            <a:xfrm>
              <a:off x="4258914" y="1774571"/>
              <a:ext cx="3820026" cy="217354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DE5CBA5C-741C-B765-5111-52395F0208EB}"/>
                </a:ext>
              </a:extLst>
            </p:cNvPr>
            <p:cNvSpPr txBox="1"/>
            <p:nvPr/>
          </p:nvSpPr>
          <p:spPr>
            <a:xfrm>
              <a:off x="5313675" y="1738337"/>
              <a:ext cx="186375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A, Ref trace</a:t>
              </a: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609638AF-4136-98DE-A98A-56F58290A3DF}"/>
              </a:ext>
            </a:extLst>
          </p:cNvPr>
          <p:cNvGrpSpPr/>
          <p:nvPr/>
        </p:nvGrpSpPr>
        <p:grpSpPr>
          <a:xfrm>
            <a:off x="6186649" y="3950208"/>
            <a:ext cx="3877961" cy="2227015"/>
            <a:chOff x="6190888" y="3973551"/>
            <a:chExt cx="3877961" cy="2227015"/>
          </a:xfrm>
        </p:grpSpPr>
        <p:pic>
          <p:nvPicPr>
            <p:cNvPr id="67" name="Immagine 66">
              <a:extLst>
                <a:ext uri="{FF2B5EF4-FFF2-40B4-BE49-F238E27FC236}">
                  <a16:creationId xmlns:a16="http://schemas.microsoft.com/office/drawing/2014/main" id="{2130360C-F7B3-96E1-149A-219225B5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" r="4206"/>
            <a:stretch/>
          </p:blipFill>
          <p:spPr>
            <a:xfrm>
              <a:off x="6190888" y="4027020"/>
              <a:ext cx="3877961" cy="2173546"/>
            </a:xfrm>
            <a:prstGeom prst="rect">
              <a:avLst/>
            </a:prstGeom>
          </p:spPr>
        </p:pic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1E21AF0E-1C03-D796-5239-97175F1BE655}"/>
                </a:ext>
              </a:extLst>
            </p:cNvPr>
            <p:cNvSpPr txBox="1"/>
            <p:nvPr/>
          </p:nvSpPr>
          <p:spPr>
            <a:xfrm>
              <a:off x="7094351" y="3973551"/>
              <a:ext cx="234081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C, spare2 trace</a:t>
              </a:r>
            </a:p>
          </p:txBody>
        </p:sp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E8C6F44C-0985-6C6F-E6C4-38C0E0BF3B99}"/>
              </a:ext>
            </a:extLst>
          </p:cNvPr>
          <p:cNvGrpSpPr/>
          <p:nvPr/>
        </p:nvGrpSpPr>
        <p:grpSpPr>
          <a:xfrm>
            <a:off x="8120929" y="1672028"/>
            <a:ext cx="3828149" cy="2219517"/>
            <a:chOff x="8125168" y="1695371"/>
            <a:chExt cx="3828149" cy="2219517"/>
          </a:xfrm>
        </p:grpSpPr>
        <p:pic>
          <p:nvPicPr>
            <p:cNvPr id="77" name="Immagine 76">
              <a:extLst>
                <a:ext uri="{FF2B5EF4-FFF2-40B4-BE49-F238E27FC236}">
                  <a16:creationId xmlns:a16="http://schemas.microsoft.com/office/drawing/2014/main" id="{15D7F4A5-0470-B1A1-ADE4-46EDD0B64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3" r="4773"/>
            <a:stretch/>
          </p:blipFill>
          <p:spPr>
            <a:xfrm>
              <a:off x="8125168" y="1742390"/>
              <a:ext cx="3828149" cy="2172498"/>
            </a:xfrm>
            <a:prstGeom prst="rect">
              <a:avLst/>
            </a:prstGeom>
          </p:spPr>
        </p:pic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22F855B2-E2C3-C4FC-151A-0611B3376C2B}"/>
                </a:ext>
              </a:extLst>
            </p:cNvPr>
            <p:cNvSpPr txBox="1"/>
            <p:nvPr/>
          </p:nvSpPr>
          <p:spPr>
            <a:xfrm>
              <a:off x="8898440" y="1695371"/>
              <a:ext cx="234081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B, spare2 trace</a:t>
              </a: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AACB9EDD-0526-42C8-87B6-D7A4AEC421AF}"/>
              </a:ext>
            </a:extLst>
          </p:cNvPr>
          <p:cNvGrpSpPr/>
          <p:nvPr/>
        </p:nvGrpSpPr>
        <p:grpSpPr>
          <a:xfrm>
            <a:off x="4254675" y="1712903"/>
            <a:ext cx="3808510" cy="2178642"/>
            <a:chOff x="4258914" y="1736246"/>
            <a:chExt cx="3808510" cy="2178642"/>
          </a:xfrm>
        </p:grpSpPr>
        <p:pic>
          <p:nvPicPr>
            <p:cNvPr id="80" name="Immagine 79">
              <a:extLst>
                <a:ext uri="{FF2B5EF4-FFF2-40B4-BE49-F238E27FC236}">
                  <a16:creationId xmlns:a16="http://schemas.microsoft.com/office/drawing/2014/main" id="{CECED07A-CA29-831C-5ADF-C7047E3FA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9" r="4219"/>
            <a:stretch/>
          </p:blipFill>
          <p:spPr>
            <a:xfrm>
              <a:off x="4258914" y="1779672"/>
              <a:ext cx="3808510" cy="2135216"/>
            </a:xfrm>
            <a:prstGeom prst="rect">
              <a:avLst/>
            </a:prstGeom>
          </p:spPr>
        </p:pic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CE6CA0BB-F09D-6021-C332-D89F5C443700}"/>
                </a:ext>
              </a:extLst>
            </p:cNvPr>
            <p:cNvSpPr txBox="1"/>
            <p:nvPr/>
          </p:nvSpPr>
          <p:spPr>
            <a:xfrm>
              <a:off x="5075145" y="1736246"/>
              <a:ext cx="234081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A, spare2 trace</a:t>
              </a:r>
            </a:p>
          </p:txBody>
        </p:sp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16008852-D7D6-0B57-6691-0D8C02A1FB83}"/>
              </a:ext>
            </a:extLst>
          </p:cNvPr>
          <p:cNvGrpSpPr/>
          <p:nvPr/>
        </p:nvGrpSpPr>
        <p:grpSpPr>
          <a:xfrm>
            <a:off x="6186649" y="3941646"/>
            <a:ext cx="3892443" cy="2290907"/>
            <a:chOff x="6194400" y="3959383"/>
            <a:chExt cx="3892443" cy="2290907"/>
          </a:xfrm>
        </p:grpSpPr>
        <p:pic>
          <p:nvPicPr>
            <p:cNvPr id="85" name="Immagine 84">
              <a:extLst>
                <a:ext uri="{FF2B5EF4-FFF2-40B4-BE49-F238E27FC236}">
                  <a16:creationId xmlns:a16="http://schemas.microsoft.com/office/drawing/2014/main" id="{61945F14-806E-6E3A-938F-429322DF1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0" r="3922" b="2544"/>
            <a:stretch/>
          </p:blipFill>
          <p:spPr>
            <a:xfrm>
              <a:off x="6194400" y="4059291"/>
              <a:ext cx="3892443" cy="2190999"/>
            </a:xfrm>
            <a:prstGeom prst="rect">
              <a:avLst/>
            </a:prstGeom>
          </p:spPr>
        </p:pic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B939A271-5016-1390-895E-431CD1D0C1D4}"/>
                </a:ext>
              </a:extLst>
            </p:cNvPr>
            <p:cNvSpPr txBox="1"/>
            <p:nvPr/>
          </p:nvSpPr>
          <p:spPr>
            <a:xfrm>
              <a:off x="7083381" y="3959383"/>
              <a:ext cx="234081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C, spare3 trace</a:t>
              </a:r>
            </a:p>
          </p:txBody>
        </p:sp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3041C1C1-9F04-162D-A8FF-E87DF837FAAE}"/>
              </a:ext>
            </a:extLst>
          </p:cNvPr>
          <p:cNvGrpSpPr/>
          <p:nvPr/>
        </p:nvGrpSpPr>
        <p:grpSpPr>
          <a:xfrm>
            <a:off x="8073389" y="1666550"/>
            <a:ext cx="3855259" cy="2230600"/>
            <a:chOff x="8081140" y="1684287"/>
            <a:chExt cx="3855259" cy="2230600"/>
          </a:xfrm>
        </p:grpSpPr>
        <p:pic>
          <p:nvPicPr>
            <p:cNvPr id="88" name="Immagine 87">
              <a:extLst>
                <a:ext uri="{FF2B5EF4-FFF2-40B4-BE49-F238E27FC236}">
                  <a16:creationId xmlns:a16="http://schemas.microsoft.com/office/drawing/2014/main" id="{6237FB56-EB60-8C2F-A3CF-F8D857AF7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1" r="4881"/>
            <a:stretch/>
          </p:blipFill>
          <p:spPr>
            <a:xfrm>
              <a:off x="8081140" y="1721742"/>
              <a:ext cx="3855259" cy="2193145"/>
            </a:xfrm>
            <a:prstGeom prst="rect">
              <a:avLst/>
            </a:prstGeom>
          </p:spPr>
        </p:pic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6208213C-AC07-64F5-8596-B2B11A89D0A2}"/>
                </a:ext>
              </a:extLst>
            </p:cNvPr>
            <p:cNvSpPr txBox="1"/>
            <p:nvPr/>
          </p:nvSpPr>
          <p:spPr>
            <a:xfrm>
              <a:off x="8893064" y="1684287"/>
              <a:ext cx="234081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B, spare3 trace</a:t>
              </a:r>
            </a:p>
          </p:txBody>
        </p:sp>
      </p:grp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2738EF0B-2B4D-97A7-5F93-853D7308ABC0}"/>
              </a:ext>
            </a:extLst>
          </p:cNvPr>
          <p:cNvGrpSpPr/>
          <p:nvPr/>
        </p:nvGrpSpPr>
        <p:grpSpPr>
          <a:xfrm>
            <a:off x="4247751" y="1716418"/>
            <a:ext cx="3816623" cy="2155903"/>
            <a:chOff x="4255502" y="1734155"/>
            <a:chExt cx="3816623" cy="2155903"/>
          </a:xfrm>
        </p:grpSpPr>
        <p:pic>
          <p:nvPicPr>
            <p:cNvPr id="91" name="Immagine 90">
              <a:extLst>
                <a:ext uri="{FF2B5EF4-FFF2-40B4-BE49-F238E27FC236}">
                  <a16:creationId xmlns:a16="http://schemas.microsoft.com/office/drawing/2014/main" id="{4058EC12-F2FE-0F51-B180-7533A3C35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3" r="3943"/>
            <a:stretch/>
          </p:blipFill>
          <p:spPr>
            <a:xfrm>
              <a:off x="4255502" y="1763112"/>
              <a:ext cx="3816623" cy="2126946"/>
            </a:xfrm>
            <a:prstGeom prst="rect">
              <a:avLst/>
            </a:prstGeom>
          </p:spPr>
        </p:pic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6C486B8A-9594-7DA6-7581-0F3B5A9FE0B5}"/>
                </a:ext>
              </a:extLst>
            </p:cNvPr>
            <p:cNvSpPr txBox="1"/>
            <p:nvPr/>
          </p:nvSpPr>
          <p:spPr>
            <a:xfrm>
              <a:off x="5075145" y="1734155"/>
              <a:ext cx="234081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Map A, spare3 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99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Comparisons between signals, frequency domain [3/3]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140186" y="1432814"/>
            <a:ext cx="7658899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Comparisons between maps for the same (mean) signal spectrum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C318408-3F7F-1964-EBBA-2F25D9A387AB}"/>
              </a:ext>
            </a:extLst>
          </p:cNvPr>
          <p:cNvSpPr txBox="1">
            <a:spLocks/>
          </p:cNvSpPr>
          <p:nvPr/>
        </p:nvSpPr>
        <p:spPr>
          <a:xfrm>
            <a:off x="270347" y="1774812"/>
            <a:ext cx="4083595" cy="4069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Rov trace:</a:t>
            </a:r>
          </a:p>
          <a:p>
            <a:pPr lvl="1"/>
            <a:r>
              <a:rPr lang="en-US" sz="1200" dirty="0"/>
              <a:t>Not clear differences between maps in term of frequency components separability</a:t>
            </a:r>
          </a:p>
          <a:p>
            <a:pPr lvl="1"/>
            <a:r>
              <a:rPr lang="en-US" sz="1200" dirty="0"/>
              <a:t>Certain variability between amplitudes</a:t>
            </a:r>
          </a:p>
          <a:p>
            <a:r>
              <a:rPr lang="en-US" sz="1600" dirty="0"/>
              <a:t>Ref/spare 1 trace:</a:t>
            </a:r>
          </a:p>
          <a:p>
            <a:pPr lvl="1"/>
            <a:r>
              <a:rPr lang="en-US" sz="1200" dirty="0"/>
              <a:t>Overlapping between maps</a:t>
            </a:r>
          </a:p>
          <a:p>
            <a:pPr lvl="1"/>
            <a:r>
              <a:rPr lang="en-US" sz="1200" dirty="0"/>
              <a:t>Considerable variability between subjects in terms of frequency components distribution and amplitude, but these difference persist between maps, making them not clearly distinguishable</a:t>
            </a:r>
          </a:p>
          <a:p>
            <a:r>
              <a:rPr lang="en-US" sz="1600" dirty="0"/>
              <a:t>Spare 2 trace:</a:t>
            </a:r>
          </a:p>
          <a:p>
            <a:pPr lvl="1"/>
            <a:r>
              <a:rPr lang="en-US" sz="1200" dirty="0"/>
              <a:t>Overlapping between maps</a:t>
            </a:r>
          </a:p>
          <a:p>
            <a:pPr lvl="1"/>
            <a:r>
              <a:rPr lang="en-US" sz="1200" dirty="0"/>
              <a:t>In general, spectrum concentrated between 0 and 40Hz independently from maps</a:t>
            </a:r>
          </a:p>
          <a:p>
            <a:r>
              <a:rPr lang="en-US" sz="1600" dirty="0"/>
              <a:t>Spare 3 trace: </a:t>
            </a:r>
          </a:p>
          <a:p>
            <a:pPr lvl="1"/>
            <a:r>
              <a:rPr lang="en-US" sz="1200" dirty="0"/>
              <a:t>Overlapping between maps</a:t>
            </a:r>
          </a:p>
          <a:p>
            <a:pPr lvl="1"/>
            <a:r>
              <a:rPr lang="en-US" sz="1200" dirty="0"/>
              <a:t>In general, spectrum concentrated between 0 and 40Hz independently from maps</a:t>
            </a:r>
          </a:p>
          <a:p>
            <a:endParaRPr lang="en-US" sz="1600" dirty="0"/>
          </a:p>
          <a:p>
            <a:endParaRPr lang="en-US" sz="1200" dirty="0"/>
          </a:p>
          <a:p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FD0BD55-C252-9D39-D357-E4B6E08EE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" r="6072"/>
          <a:stretch/>
        </p:blipFill>
        <p:spPr>
          <a:xfrm>
            <a:off x="4893652" y="2203221"/>
            <a:ext cx="6888274" cy="402475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58CB1EC-3C3C-D8B9-82DF-A130DFEBE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r="5429"/>
          <a:stretch/>
        </p:blipFill>
        <p:spPr>
          <a:xfrm>
            <a:off x="4753448" y="2025517"/>
            <a:ext cx="7066862" cy="406956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286A52E-BC91-5EC9-EA81-79B434816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" r="5608"/>
          <a:stretch/>
        </p:blipFill>
        <p:spPr>
          <a:xfrm>
            <a:off x="4353942" y="1945716"/>
            <a:ext cx="7188077" cy="415602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04E1A43-4639-E6E0-7977-1E67CC860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5" r="6475"/>
          <a:stretch/>
        </p:blipFill>
        <p:spPr>
          <a:xfrm>
            <a:off x="4411995" y="1945716"/>
            <a:ext cx="7149216" cy="421586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5374F92-B1BE-BFC3-DDF4-9E6273212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" r="5896"/>
          <a:stretch/>
        </p:blipFill>
        <p:spPr>
          <a:xfrm>
            <a:off x="4411995" y="2025517"/>
            <a:ext cx="7209605" cy="419566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5EEF0E9-14ED-E5C6-5D20-C23914087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" r="6067"/>
          <a:stretch/>
        </p:blipFill>
        <p:spPr>
          <a:xfrm>
            <a:off x="4411798" y="2026644"/>
            <a:ext cx="7267855" cy="42460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7E6F593A-D842-B481-69D8-9D31DA0885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r="5425"/>
          <a:stretch/>
        </p:blipFill>
        <p:spPr>
          <a:xfrm>
            <a:off x="4411876" y="2023688"/>
            <a:ext cx="7373998" cy="424600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AC6AC300-DC38-3DF0-290B-6DE037D6D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" r="6640"/>
          <a:stretch/>
        </p:blipFill>
        <p:spPr>
          <a:xfrm>
            <a:off x="4350254" y="1945716"/>
            <a:ext cx="7249621" cy="4291403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1E1E1C3-6A5A-F157-797C-D37B722C93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5670"/>
          <a:stretch/>
        </p:blipFill>
        <p:spPr>
          <a:xfrm>
            <a:off x="4346306" y="1892981"/>
            <a:ext cx="7246505" cy="4195661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971DDF9A-468B-042B-EA79-9B36C74FB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r="6423"/>
          <a:stretch/>
        </p:blipFill>
        <p:spPr>
          <a:xfrm>
            <a:off x="4357630" y="1972135"/>
            <a:ext cx="7304741" cy="4302424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E5358869-8004-97D5-0599-ADF071B01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r="6029"/>
          <a:stretch/>
        </p:blipFill>
        <p:spPr>
          <a:xfrm>
            <a:off x="4512363" y="1869557"/>
            <a:ext cx="7300043" cy="426113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9069E30-4740-0E79-0E87-685DCB476E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r="6360"/>
          <a:stretch/>
        </p:blipFill>
        <p:spPr>
          <a:xfrm>
            <a:off x="4502275" y="1883840"/>
            <a:ext cx="7264662" cy="4272689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FDC9B5E3-DCCA-0CD5-9D69-9CA92FD565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" r="6109"/>
          <a:stretch/>
        </p:blipFill>
        <p:spPr>
          <a:xfrm>
            <a:off x="4550711" y="1881925"/>
            <a:ext cx="7306506" cy="4272688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53997A21-6B80-9F1D-DA1F-364CEDF433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r="6111"/>
          <a:stretch/>
        </p:blipFill>
        <p:spPr>
          <a:xfrm>
            <a:off x="4520083" y="1899135"/>
            <a:ext cx="7256942" cy="4243881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FB444CBC-54DA-A257-F01D-5FA293826C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r="6508"/>
          <a:stretch/>
        </p:blipFill>
        <p:spPr>
          <a:xfrm>
            <a:off x="4599147" y="1849627"/>
            <a:ext cx="7306506" cy="4311956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CC43D113-AC4D-3FAF-6729-FFD61EDB0D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" r="6428"/>
          <a:stretch/>
        </p:blipFill>
        <p:spPr>
          <a:xfrm>
            <a:off x="4599147" y="1883741"/>
            <a:ext cx="7302218" cy="4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7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93" y="1700301"/>
            <a:ext cx="8271547" cy="289913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Data summary and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Evaluations on data as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Evaluation of a priori know characteristics of Rov trace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Comparisons between signals in time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Comparisons between signals in frequency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Results and Open questions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10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93" y="1700301"/>
            <a:ext cx="8271547" cy="289913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Data summary and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Evaluations on data as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Evaluation of a priori know characteristics of Rov trace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Comparisons between signals in time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Comparisons between signals in frequency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Correlation analysis between maps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Results and Open questions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90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Results and open questions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466" y="1608861"/>
            <a:ext cx="11289067" cy="19268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Time domain suggest differences between maps for the Rov trace. On the other hand, other signals does not differ so much between maps, while differs within subjects.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Frequency domain confirms that the Rov trace is, in general, richer of high frequency components, while low frequency components are more represented in other traces.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31</a:t>
            </a:fld>
            <a:endParaRPr lang="en-US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1A56A0E-34BF-CFDD-00FC-53575DA5DB85}"/>
              </a:ext>
            </a:extLst>
          </p:cNvPr>
          <p:cNvSpPr txBox="1">
            <a:spLocks/>
          </p:cNvSpPr>
          <p:nvPr/>
        </p:nvSpPr>
        <p:spPr>
          <a:xfrm>
            <a:off x="451465" y="3234461"/>
            <a:ext cx="11289067" cy="3013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Open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Does the signals need to be aligned respect to a certain component of the reference (i.e., P wave)?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Which is the nature of “spare” signals? Are they  bipolar derivations or </a:t>
            </a:r>
            <a:r>
              <a:rPr lang="en-US" sz="1400" dirty="0" err="1"/>
              <a:t>aVR</a:t>
            </a:r>
            <a:r>
              <a:rPr lang="en-US" sz="1400" dirty="0"/>
              <a:t>, </a:t>
            </a:r>
            <a:r>
              <a:rPr lang="en-US" sz="1400" dirty="0" err="1"/>
              <a:t>aVF</a:t>
            </a:r>
            <a:r>
              <a:rPr lang="en-US" sz="1400" dirty="0"/>
              <a:t>, and </a:t>
            </a:r>
            <a:r>
              <a:rPr lang="en-US" sz="1400" dirty="0" err="1"/>
              <a:t>aVL</a:t>
            </a:r>
            <a:r>
              <a:rPr lang="en-US" sz="1400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Is possible a misclassification of some signals?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How to be sure about the components of the signals? How can we distinguish clearly between atrial and ventricular components?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Is it acceptable the variable founded into the shape of reference signals?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Is what I found in agreement with the expectations on these signals?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Are there some analysis that worth to be done in addition to the ones done so far?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Are there some important considerations that I missed?</a:t>
            </a:r>
          </a:p>
        </p:txBody>
      </p:sp>
    </p:spTree>
    <p:extLst>
      <p:ext uri="{BB962C8B-B14F-4D97-AF65-F5344CB8AC3E}">
        <p14:creationId xmlns:p14="http://schemas.microsoft.com/office/powerpoint/2010/main" val="218377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576816" cy="971551"/>
          </a:xfrm>
        </p:spPr>
        <p:txBody>
          <a:bodyPr>
            <a:normAutofit/>
          </a:bodyPr>
          <a:lstStyle/>
          <a:p>
            <a:r>
              <a:rPr lang="en-US" dirty="0"/>
              <a:t>Correlation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080D17D-5CB5-7A4C-86CF-032C6E6BE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907" y="1570599"/>
                <a:ext cx="4939893" cy="435268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As probably the most interesting trace is the Rov trace, correlation analysis is done on this trace.</a:t>
                </a:r>
              </a:p>
              <a:p>
                <a:r>
                  <a:rPr lang="en-US" sz="1600" b="1" dirty="0"/>
                  <a:t>Scope</a:t>
                </a:r>
                <a:r>
                  <a:rPr lang="en-US" sz="1600" dirty="0"/>
                  <a:t>: find if Rov traces (mean) are correlated between maps. </a:t>
                </a:r>
              </a:p>
              <a:p>
                <a:r>
                  <a:rPr lang="en-US" sz="1600" b="1" dirty="0"/>
                  <a:t>Method:</a:t>
                </a:r>
                <a:r>
                  <a:rPr lang="en-US" sz="1600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t-IT" sz="1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coefficient is </a:t>
                </a:r>
                <a:r>
                  <a:rPr lang="en-US" sz="1200" dirty="0">
                    <a:solidFill>
                      <a:srgbClr val="C00000"/>
                    </a:solidFill>
                  </a:rPr>
                  <a:t>evaluated for each map pair </a:t>
                </a:r>
                <a:r>
                  <a:rPr lang="en-US" sz="1200" dirty="0"/>
                  <a:t>(A-B, A-C, B-C) and collected </a:t>
                </a:r>
                <a:r>
                  <a:rPr lang="en-US" sz="1200" dirty="0">
                    <a:solidFill>
                      <a:srgbClr val="C00000"/>
                    </a:solidFill>
                  </a:rPr>
                  <a:t>for each subject</a:t>
                </a:r>
                <a:r>
                  <a:rPr lang="en-US" sz="1200" dirty="0"/>
                  <a:t>. As result we get 3 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pPr lvl="1"/>
                <a:r>
                  <a:rPr lang="en-US" sz="1200" dirty="0">
                    <a:solidFill>
                      <a:srgbClr val="C00000"/>
                    </a:solidFill>
                  </a:rPr>
                  <a:t>Boxplots</a:t>
                </a:r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distribution are then built for these vectors</a:t>
                </a:r>
              </a:p>
              <a:p>
                <a:pPr lvl="1"/>
                <a:r>
                  <a:rPr lang="en-US" sz="1200" dirty="0"/>
                  <a:t>Paired </a:t>
                </a:r>
                <a:r>
                  <a:rPr lang="en-US" sz="1200" dirty="0">
                    <a:solidFill>
                      <a:srgbClr val="C00000"/>
                    </a:solidFill>
                  </a:rPr>
                  <a:t>T-Test</a:t>
                </a:r>
                <a:r>
                  <a:rPr lang="en-US" sz="1200" dirty="0"/>
                  <a:t>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vectors are done to assess differences</a:t>
                </a:r>
              </a:p>
              <a:p>
                <a:r>
                  <a:rPr lang="en-US" sz="1600" b="1" dirty="0"/>
                  <a:t>Results:</a:t>
                </a:r>
              </a:p>
              <a:p>
                <a:pPr lvl="1"/>
                <a:r>
                  <a:rPr lang="en-US" sz="1200" dirty="0"/>
                  <a:t>From boxplot is appreciable the different distribution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. Maps </a:t>
                </a:r>
                <a:r>
                  <a:rPr lang="en-US" sz="1200" dirty="0">
                    <a:solidFill>
                      <a:srgbClr val="C00000"/>
                    </a:solidFill>
                  </a:rPr>
                  <a:t>A-B seems to positively correlated</a:t>
                </a:r>
                <a:r>
                  <a:rPr lang="en-US" sz="1200" dirty="0"/>
                  <a:t> in some cases, while comparisons with map C return an overall lower correlation, suggesting that </a:t>
                </a:r>
                <a:r>
                  <a:rPr lang="en-US" sz="1200" dirty="0">
                    <a:solidFill>
                      <a:srgbClr val="C00000"/>
                    </a:solidFill>
                  </a:rPr>
                  <a:t>maps A and B are less correlated with map C</a:t>
                </a:r>
                <a:r>
                  <a:rPr lang="en-US" sz="1200" dirty="0"/>
                  <a:t>.</a:t>
                </a:r>
              </a:p>
              <a:p>
                <a:pPr lvl="1"/>
                <a:r>
                  <a:rPr lang="en-US" sz="1200" dirty="0"/>
                  <a:t>T-Test results suggest that the correlation between </a:t>
                </a:r>
                <a:r>
                  <a:rPr lang="en-US" sz="1200" dirty="0">
                    <a:solidFill>
                      <a:srgbClr val="C00000"/>
                    </a:solidFill>
                  </a:rPr>
                  <a:t>maps A-B and B-C is significantly different</a:t>
                </a:r>
                <a:r>
                  <a:rPr lang="en-US" sz="1200" dirty="0"/>
                  <a:t>, which agrees with considerations made before. On the other hand, </a:t>
                </a:r>
                <a:r>
                  <a:rPr lang="en-US" sz="1200" dirty="0">
                    <a:solidFill>
                      <a:srgbClr val="C00000"/>
                    </a:solidFill>
                  </a:rPr>
                  <a:t>other cases does not evidence significant differences</a:t>
                </a:r>
                <a:r>
                  <a:rPr lang="en-US" sz="1200" dirty="0"/>
                  <a:t>. It worth to be noted that </a:t>
                </a:r>
                <a:r>
                  <a:rPr lang="en-US" sz="1200" dirty="0">
                    <a:solidFill>
                      <a:srgbClr val="C00000"/>
                    </a:solidFill>
                  </a:rPr>
                  <a:t>even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/>
                  <a:t>between </a:t>
                </a:r>
                <a:r>
                  <a:rPr lang="en-US" sz="1200" dirty="0">
                    <a:solidFill>
                      <a:srgbClr val="C00000"/>
                    </a:solidFill>
                  </a:rPr>
                  <a:t>A-B and B-C are not significantly different, p-value is low</a:t>
                </a:r>
                <a:r>
                  <a:rPr lang="en-US" sz="1200" dirty="0"/>
                  <a:t>.</a:t>
                </a:r>
              </a:p>
              <a:p>
                <a:pPr lvl="1"/>
                <a:endParaRPr lang="en-US" sz="1200" dirty="0"/>
              </a:p>
              <a:p>
                <a:endParaRPr lang="en-US" sz="1600" dirty="0"/>
              </a:p>
              <a:p>
                <a:pPr lvl="1"/>
                <a:endParaRPr lang="en-US" sz="1200" dirty="0"/>
              </a:p>
              <a:p>
                <a:endParaRPr lang="en-US" sz="1600" dirty="0"/>
              </a:p>
              <a:p>
                <a:endPara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080D17D-5CB5-7A4C-86CF-032C6E6BE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907" y="1570599"/>
                <a:ext cx="4939893" cy="4352681"/>
              </a:xfrm>
              <a:blipFill>
                <a:blip r:embed="rId3"/>
                <a:stretch>
                  <a:fillRect l="-617" t="-980" r="-6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32</a:t>
            </a:fld>
            <a:endParaRPr lang="en-US"/>
          </a:p>
        </p:txBody>
      </p:sp>
      <p:pic>
        <p:nvPicPr>
          <p:cNvPr id="9" name="Immagine 8" descr="Immagine che contiene testo, diagramma, Parallelo, linea&#10;&#10;Descrizione generata automaticamente">
            <a:extLst>
              <a:ext uri="{FF2B5EF4-FFF2-40B4-BE49-F238E27FC236}">
                <a16:creationId xmlns:a16="http://schemas.microsoft.com/office/drawing/2014/main" id="{5DC44737-64C7-6523-4D0B-F0A93FDB8A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3" t="2941" r="8716" b="5946"/>
          <a:stretch/>
        </p:blipFill>
        <p:spPr>
          <a:xfrm>
            <a:off x="5527039" y="1450779"/>
            <a:ext cx="5902961" cy="3384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5156E3AE-F69F-F2CC-8833-06318BD07A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729574"/>
                  </p:ext>
                </p:extLst>
              </p:nvPr>
            </p:nvGraphicFramePr>
            <p:xfrm>
              <a:off x="5626608" y="5104950"/>
              <a:ext cx="5727192" cy="1112520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DB4545">
                        <a:alpha val="50196"/>
                      </a:srgbClr>
                    </a:solidFill>
                    <a:tableStyleId>{5C22544A-7EE6-4342-B048-85BDC9FD1C3A}</a:tableStyleId>
                  </a:tblPr>
                  <a:tblGrid>
                    <a:gridCol w="1431798">
                      <a:extLst>
                        <a:ext uri="{9D8B030D-6E8A-4147-A177-3AD203B41FA5}">
                          <a16:colId xmlns:a16="http://schemas.microsoft.com/office/drawing/2014/main" val="3097015943"/>
                        </a:ext>
                      </a:extLst>
                    </a:gridCol>
                    <a:gridCol w="1431798">
                      <a:extLst>
                        <a:ext uri="{9D8B030D-6E8A-4147-A177-3AD203B41FA5}">
                          <a16:colId xmlns:a16="http://schemas.microsoft.com/office/drawing/2014/main" val="2355172651"/>
                        </a:ext>
                      </a:extLst>
                    </a:gridCol>
                    <a:gridCol w="1431798">
                      <a:extLst>
                        <a:ext uri="{9D8B030D-6E8A-4147-A177-3AD203B41FA5}">
                          <a16:colId xmlns:a16="http://schemas.microsoft.com/office/drawing/2014/main" val="1909926901"/>
                        </a:ext>
                      </a:extLst>
                    </a:gridCol>
                    <a:gridCol w="1431798">
                      <a:extLst>
                        <a:ext uri="{9D8B030D-6E8A-4147-A177-3AD203B41FA5}">
                          <a16:colId xmlns:a16="http://schemas.microsoft.com/office/drawing/2014/main" val="36779491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6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dirty="0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it-IT" sz="16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sz="1600" b="1" noProof="0" dirty="0"/>
                            <a:t> </a:t>
                          </a:r>
                          <a:r>
                            <a:rPr lang="en-GB" sz="1600" noProof="0" dirty="0"/>
                            <a:t>t-test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(A-B) vs (A-C)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(A-B) vs (B-C)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(B-C) vs (A-C)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5451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Null HP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3357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p-value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0,098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0,047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0,47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6688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5156E3AE-F69F-F2CC-8833-06318BD07A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729574"/>
                  </p:ext>
                </p:extLst>
              </p:nvPr>
            </p:nvGraphicFramePr>
            <p:xfrm>
              <a:off x="5626608" y="5104950"/>
              <a:ext cx="5727192" cy="1112520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DB4545">
                        <a:alpha val="50196"/>
                      </a:srgbClr>
                    </a:solidFill>
                    <a:tableStyleId>{5C22544A-7EE6-4342-B048-85BDC9FD1C3A}</a:tableStyleId>
                  </a:tblPr>
                  <a:tblGrid>
                    <a:gridCol w="1431798">
                      <a:extLst>
                        <a:ext uri="{9D8B030D-6E8A-4147-A177-3AD203B41FA5}">
                          <a16:colId xmlns:a16="http://schemas.microsoft.com/office/drawing/2014/main" val="3097015943"/>
                        </a:ext>
                      </a:extLst>
                    </a:gridCol>
                    <a:gridCol w="1431798">
                      <a:extLst>
                        <a:ext uri="{9D8B030D-6E8A-4147-A177-3AD203B41FA5}">
                          <a16:colId xmlns:a16="http://schemas.microsoft.com/office/drawing/2014/main" val="2355172651"/>
                        </a:ext>
                      </a:extLst>
                    </a:gridCol>
                    <a:gridCol w="1431798">
                      <a:extLst>
                        <a:ext uri="{9D8B030D-6E8A-4147-A177-3AD203B41FA5}">
                          <a16:colId xmlns:a16="http://schemas.microsoft.com/office/drawing/2014/main" val="1909926901"/>
                        </a:ext>
                      </a:extLst>
                    </a:gridCol>
                    <a:gridCol w="1431798">
                      <a:extLst>
                        <a:ext uri="{9D8B030D-6E8A-4147-A177-3AD203B41FA5}">
                          <a16:colId xmlns:a16="http://schemas.microsoft.com/office/drawing/2014/main" val="36779491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51" t="-8197" r="-301702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(A-B) vs (A-C)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(A-B) vs (B-C)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(B-C) vs (A-C)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5451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Null HP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3357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p-value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0,098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0,047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noProof="0" dirty="0"/>
                            <a:t>0,47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66881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5107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Data summary and overview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31" y="1451342"/>
            <a:ext cx="1623859" cy="311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Data hierarchy</a:t>
            </a:r>
          </a:p>
          <a:p>
            <a:endParaRPr lang="en-US" sz="18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1BA3B33-2F0C-BD94-DA46-025A54B60C12}"/>
              </a:ext>
            </a:extLst>
          </p:cNvPr>
          <p:cNvSpPr/>
          <p:nvPr/>
        </p:nvSpPr>
        <p:spPr>
          <a:xfrm>
            <a:off x="356616" y="1849493"/>
            <a:ext cx="731520" cy="247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A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3B14805-510E-705E-05B1-E26F9DFD9AB1}"/>
              </a:ext>
            </a:extLst>
          </p:cNvPr>
          <p:cNvSpPr/>
          <p:nvPr/>
        </p:nvSpPr>
        <p:spPr>
          <a:xfrm>
            <a:off x="1271016" y="1849493"/>
            <a:ext cx="731520" cy="2470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B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D7F768A-D6C9-911C-CFE2-F0097DA59116}"/>
              </a:ext>
            </a:extLst>
          </p:cNvPr>
          <p:cNvSpPr/>
          <p:nvPr/>
        </p:nvSpPr>
        <p:spPr>
          <a:xfrm>
            <a:off x="2185416" y="1849493"/>
            <a:ext cx="731520" cy="2470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C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F211CF3-46FF-10F2-DDA4-613D44448BD4}"/>
              </a:ext>
            </a:extLst>
          </p:cNvPr>
          <p:cNvSpPr/>
          <p:nvPr/>
        </p:nvSpPr>
        <p:spPr>
          <a:xfrm>
            <a:off x="1127760" y="2433117"/>
            <a:ext cx="1018032" cy="66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For each map, 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12 Subjects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01B06BF-1AF2-420A-B1FF-6AAE94079028}"/>
              </a:ext>
            </a:extLst>
          </p:cNvPr>
          <p:cNvSpPr/>
          <p:nvPr/>
        </p:nvSpPr>
        <p:spPr>
          <a:xfrm>
            <a:off x="1127760" y="3414892"/>
            <a:ext cx="1018032" cy="66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For each subject, 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5 Traces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76E8ACC-75A1-57A8-791F-7C3A185DB63D}"/>
              </a:ext>
            </a:extLst>
          </p:cNvPr>
          <p:cNvSpPr/>
          <p:nvPr/>
        </p:nvSpPr>
        <p:spPr>
          <a:xfrm>
            <a:off x="888492" y="4396667"/>
            <a:ext cx="1496568" cy="10551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Ref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1 (Ref)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3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5E4DECE-CFEA-66DB-E04B-D56677FDD332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722376" y="2096511"/>
            <a:ext cx="91440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7A1AF18-7843-0A94-DD80-DFFB6E650FE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636776" y="2096511"/>
            <a:ext cx="91440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A11BEFC-1087-ABCC-C0C7-18940BB1D2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636776" y="2096511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2EE50A6-2AC3-BDAC-BC45-B0B5A33C3CFD}"/>
              </a:ext>
            </a:extLst>
          </p:cNvPr>
          <p:cNvCxnSpPr>
            <a:cxnSpLocks/>
          </p:cNvCxnSpPr>
          <p:nvPr/>
        </p:nvCxnSpPr>
        <p:spPr>
          <a:xfrm>
            <a:off x="1636776" y="3078286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F7874D9-6C54-48C5-A9A6-FD36F124F471}"/>
              </a:ext>
            </a:extLst>
          </p:cNvPr>
          <p:cNvCxnSpPr>
            <a:cxnSpLocks/>
          </p:cNvCxnSpPr>
          <p:nvPr/>
        </p:nvCxnSpPr>
        <p:spPr>
          <a:xfrm>
            <a:off x="1642872" y="4078980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4301E90-D14E-01A4-1707-3B94F6EEC100}"/>
              </a:ext>
            </a:extLst>
          </p:cNvPr>
          <p:cNvCxnSpPr>
            <a:cxnSpLocks/>
          </p:cNvCxnSpPr>
          <p:nvPr/>
        </p:nvCxnSpPr>
        <p:spPr>
          <a:xfrm>
            <a:off x="1636776" y="5451775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E9A76749-C45F-68B0-4FBD-A4C576361A3B}"/>
              </a:ext>
            </a:extLst>
          </p:cNvPr>
          <p:cNvSpPr/>
          <p:nvPr/>
        </p:nvSpPr>
        <p:spPr>
          <a:xfrm>
            <a:off x="1127760" y="5769462"/>
            <a:ext cx="1018032" cy="336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180 Traces</a:t>
            </a:r>
          </a:p>
        </p:txBody>
      </p:sp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97DD113D-0D05-C2B9-3101-80CBAE9C4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55383"/>
              </p:ext>
            </p:extLst>
          </p:nvPr>
        </p:nvGraphicFramePr>
        <p:xfrm>
          <a:off x="3099816" y="1849493"/>
          <a:ext cx="8735558" cy="1788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4944">
                  <a:extLst>
                    <a:ext uri="{9D8B030D-6E8A-4147-A177-3AD203B41FA5}">
                      <a16:colId xmlns:a16="http://schemas.microsoft.com/office/drawing/2014/main" val="1127300688"/>
                    </a:ext>
                  </a:extLst>
                </a:gridCol>
                <a:gridCol w="648988">
                  <a:extLst>
                    <a:ext uri="{9D8B030D-6E8A-4147-A177-3AD203B41FA5}">
                      <a16:colId xmlns:a16="http://schemas.microsoft.com/office/drawing/2014/main" val="3281578101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824408751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584122904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128561325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894807789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421935443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94570292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14377206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371008472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223765690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1593707899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409255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r>
                        <a:rPr lang="en-GB" noProof="0" dirty="0"/>
                        <a:t>Number of records for subjects and maps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noProof="0" dirty="0"/>
                        <a:t>Sub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7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9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8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B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88349"/>
                  </a:ext>
                </a:extLst>
              </a:tr>
              <a:tr h="260579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noProof="0" dirty="0">
                          <a:solidFill>
                            <a:srgbClr val="92D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617397"/>
                  </a:ext>
                </a:extLst>
              </a:tr>
            </a:tbl>
          </a:graphicData>
        </a:graphic>
      </p:graphicFrame>
      <p:sp>
        <p:nvSpPr>
          <p:cNvPr id="30" name="Rettangolo 29">
            <a:extLst>
              <a:ext uri="{FF2B5EF4-FFF2-40B4-BE49-F238E27FC236}">
                <a16:creationId xmlns:a16="http://schemas.microsoft.com/office/drawing/2014/main" id="{387099D3-F014-B4E9-3625-C6F92CF1CDE2}"/>
              </a:ext>
            </a:extLst>
          </p:cNvPr>
          <p:cNvSpPr/>
          <p:nvPr/>
        </p:nvSpPr>
        <p:spPr>
          <a:xfrm>
            <a:off x="2590800" y="4717237"/>
            <a:ext cx="1423416" cy="4139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</a:rPr>
              <a:t>Fc: 2035Hz</a:t>
            </a:r>
          </a:p>
          <a:p>
            <a:r>
              <a:rPr lang="en-GB" sz="1100" b="1" dirty="0">
                <a:solidFill>
                  <a:schemeClr val="bg1"/>
                </a:solidFill>
              </a:rPr>
              <a:t>Time duration: 1 s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C341C39-EDDD-08A3-E556-49468E706F19}"/>
              </a:ext>
            </a:extLst>
          </p:cNvPr>
          <p:cNvSpPr/>
          <p:nvPr/>
        </p:nvSpPr>
        <p:spPr>
          <a:xfrm>
            <a:off x="2590800" y="5623055"/>
            <a:ext cx="2097024" cy="6294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bg1"/>
                </a:solidFill>
              </a:rPr>
              <a:t>Each trace has </a:t>
            </a:r>
            <a:r>
              <a:rPr lang="en-GB" sz="1100" b="1" dirty="0">
                <a:solidFill>
                  <a:srgbClr val="002060"/>
                </a:solidFill>
              </a:rPr>
              <a:t>the same number </a:t>
            </a:r>
            <a:r>
              <a:rPr lang="en-GB" sz="1100" dirty="0">
                <a:solidFill>
                  <a:schemeClr val="bg1"/>
                </a:solidFill>
              </a:rPr>
              <a:t>of signals </a:t>
            </a:r>
            <a:r>
              <a:rPr lang="en-GB" sz="1100" b="1" dirty="0">
                <a:solidFill>
                  <a:srgbClr val="002060"/>
                </a:solidFill>
              </a:rPr>
              <a:t>collected</a:t>
            </a:r>
            <a:r>
              <a:rPr lang="en-GB" sz="1100" dirty="0">
                <a:solidFill>
                  <a:schemeClr val="bg1"/>
                </a:solidFill>
              </a:rPr>
              <a:t>, which </a:t>
            </a:r>
            <a:r>
              <a:rPr lang="en-GB" sz="1100" b="1" dirty="0">
                <a:solidFill>
                  <a:srgbClr val="002060"/>
                </a:solidFill>
              </a:rPr>
              <a:t>differs </a:t>
            </a:r>
            <a:r>
              <a:rPr lang="en-GB" sz="1100" dirty="0">
                <a:solidFill>
                  <a:schemeClr val="bg1"/>
                </a:solidFill>
              </a:rPr>
              <a:t>within </a:t>
            </a:r>
            <a:r>
              <a:rPr lang="en-GB" sz="1100" b="1" dirty="0">
                <a:solidFill>
                  <a:srgbClr val="002060"/>
                </a:solidFill>
              </a:rPr>
              <a:t>maps and subjects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4116CB88-A477-1BAF-EB7D-01784A5D0B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2145792" y="5937765"/>
            <a:ext cx="4450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EF83BBD-7590-1EE2-B9B5-887515F96CC8}"/>
              </a:ext>
            </a:extLst>
          </p:cNvPr>
          <p:cNvCxnSpPr>
            <a:cxnSpLocks/>
            <a:stCxn id="15" idx="3"/>
            <a:endCxn id="30" idx="1"/>
          </p:cNvCxnSpPr>
          <p:nvPr/>
        </p:nvCxnSpPr>
        <p:spPr>
          <a:xfrm>
            <a:off x="2385060" y="4924221"/>
            <a:ext cx="2057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Segnaposto contenuto 2">
            <a:extLst>
              <a:ext uri="{FF2B5EF4-FFF2-40B4-BE49-F238E27FC236}">
                <a16:creationId xmlns:a16="http://schemas.microsoft.com/office/drawing/2014/main" id="{E727A065-3B1A-2708-1B7A-CA15449EE4AE}"/>
              </a:ext>
            </a:extLst>
          </p:cNvPr>
          <p:cNvSpPr txBox="1">
            <a:spLocks/>
          </p:cNvSpPr>
          <p:nvPr/>
        </p:nvSpPr>
        <p:spPr>
          <a:xfrm>
            <a:off x="4937767" y="3675270"/>
            <a:ext cx="6583673" cy="2676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Basic observations:</a:t>
            </a:r>
          </a:p>
          <a:p>
            <a:r>
              <a:rPr lang="en-US" sz="1200" dirty="0"/>
              <a:t>MAP A has on average 73 records for patient in each trace, while for MAP B there are 12 traces and for MAP C 11.</a:t>
            </a:r>
          </a:p>
          <a:p>
            <a:r>
              <a:rPr lang="en-US" sz="1200" dirty="0"/>
              <a:t>On average, in MAP B the traces have 65% less records compared with MAP A. For MAP C such reduction reaches the 70%. </a:t>
            </a:r>
          </a:p>
          <a:p>
            <a:r>
              <a:rPr lang="en-US" sz="1200" dirty="0"/>
              <a:t>The dataset is clearly </a:t>
            </a:r>
            <a:r>
              <a:rPr lang="en-US" sz="1200" b="1" dirty="0"/>
              <a:t>unbalanced.</a:t>
            </a:r>
          </a:p>
          <a:p>
            <a:r>
              <a:rPr lang="en-US" sz="1200" dirty="0"/>
              <a:t>For each MAP we have (1156 total records):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</a:rPr>
              <a:t>MAP A</a:t>
            </a:r>
            <a:r>
              <a:rPr lang="en-US" sz="1200" dirty="0"/>
              <a:t>: 876 records </a:t>
            </a:r>
          </a:p>
          <a:p>
            <a:pPr lvl="1"/>
            <a:r>
              <a:rPr lang="en-US" sz="1200" dirty="0">
                <a:solidFill>
                  <a:srgbClr val="92D050"/>
                </a:solidFill>
              </a:rPr>
              <a:t>MAP B</a:t>
            </a:r>
            <a:r>
              <a:rPr lang="en-US" sz="1200" dirty="0"/>
              <a:t>: 142 records</a:t>
            </a:r>
          </a:p>
          <a:p>
            <a:pPr lvl="1"/>
            <a:r>
              <a:rPr lang="en-US" sz="1200" dirty="0">
                <a:solidFill>
                  <a:srgbClr val="FF0000"/>
                </a:solidFill>
              </a:rPr>
              <a:t>MAP C</a:t>
            </a:r>
            <a:r>
              <a:rPr lang="en-US" sz="1200" dirty="0"/>
              <a:t>:  138 records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486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93" y="1700301"/>
            <a:ext cx="8271547" cy="289913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Data summary and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Evaluations on data as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Evaluation of a priori know characteristics of Rov trace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Comparisons between signals in time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Comparisons between signals in frequency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Results and Open questions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3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2" y="93993"/>
            <a:ext cx="10061448" cy="1201173"/>
          </a:xfrm>
        </p:spPr>
        <p:txBody>
          <a:bodyPr>
            <a:normAutofit/>
          </a:bodyPr>
          <a:lstStyle/>
          <a:p>
            <a:r>
              <a:rPr lang="en-US" dirty="0"/>
              <a:t>MAP A: Population analysis, expectations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69" y="2203221"/>
            <a:ext cx="4604803" cy="1822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expected</a:t>
            </a:r>
            <a:r>
              <a:rPr lang="en-US" sz="1600" dirty="0"/>
              <a:t> characteristics:</a:t>
            </a:r>
          </a:p>
          <a:p>
            <a:r>
              <a:rPr lang="en-US" sz="1600" dirty="0"/>
              <a:t>Amplitude &gt;0.5 mv</a:t>
            </a:r>
          </a:p>
          <a:p>
            <a:r>
              <a:rPr lang="en-US" sz="1600" dirty="0"/>
              <a:t>Simple and biphasic shape</a:t>
            </a:r>
          </a:p>
          <a:p>
            <a:r>
              <a:rPr lang="en-US" sz="1600" dirty="0"/>
              <a:t>No slow-path signal</a:t>
            </a:r>
          </a:p>
          <a:p>
            <a:r>
              <a:rPr lang="en-US" sz="1600" dirty="0"/>
              <a:t>Minor presence of the Ventricular component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177509" y="1684785"/>
            <a:ext cx="3553243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MAP A: indifferent signals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Immagine 7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55581009-759E-0FEA-9D92-EC48FDB43B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t="3101" r="8875" b="4561"/>
          <a:stretch/>
        </p:blipFill>
        <p:spPr>
          <a:xfrm>
            <a:off x="4623335" y="1586903"/>
            <a:ext cx="7253996" cy="418296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03361F0-1623-EC22-218E-8F6F8A5B594E}"/>
              </a:ext>
            </a:extLst>
          </p:cNvPr>
          <p:cNvSpPr/>
          <p:nvPr/>
        </p:nvSpPr>
        <p:spPr>
          <a:xfrm>
            <a:off x="4983481" y="2523744"/>
            <a:ext cx="6803136" cy="15023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89D54BE-049E-AB46-786B-A12D5B61C2DA}"/>
              </a:ext>
            </a:extLst>
          </p:cNvPr>
          <p:cNvSpPr/>
          <p:nvPr/>
        </p:nvSpPr>
        <p:spPr>
          <a:xfrm>
            <a:off x="8065008" y="2798064"/>
            <a:ext cx="545592" cy="1115568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B0910C8-359D-DEC3-3B21-733C6A418654}"/>
              </a:ext>
            </a:extLst>
          </p:cNvPr>
          <p:cNvSpPr/>
          <p:nvPr/>
        </p:nvSpPr>
        <p:spPr>
          <a:xfrm>
            <a:off x="6522961" y="3127248"/>
            <a:ext cx="740664" cy="301752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D046EB3-0229-6FF0-5474-CD0366295DAE}"/>
              </a:ext>
            </a:extLst>
          </p:cNvPr>
          <p:cNvSpPr/>
          <p:nvPr/>
        </p:nvSpPr>
        <p:spPr>
          <a:xfrm>
            <a:off x="8942832" y="2962656"/>
            <a:ext cx="740664" cy="603504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6F598C5E-6C4B-1F01-AD04-393213CCA6D1}"/>
              </a:ext>
            </a:extLst>
          </p:cNvPr>
          <p:cNvSpPr txBox="1">
            <a:spLocks/>
          </p:cNvSpPr>
          <p:nvPr/>
        </p:nvSpPr>
        <p:spPr>
          <a:xfrm>
            <a:off x="272186" y="6031855"/>
            <a:ext cx="4604803" cy="301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Note: figure represents an ideal case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090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741408" cy="971551"/>
          </a:xfrm>
        </p:spPr>
        <p:txBody>
          <a:bodyPr>
            <a:normAutofit/>
          </a:bodyPr>
          <a:lstStyle/>
          <a:p>
            <a:r>
              <a:rPr lang="en-US" dirty="0"/>
              <a:t>MAP A: Unexpected behaviors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87" y="1834759"/>
            <a:ext cx="4604803" cy="15942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unexpected </a:t>
            </a:r>
            <a:r>
              <a:rPr lang="en-US" sz="1600" dirty="0"/>
              <a:t>behaviors</a:t>
            </a:r>
          </a:p>
          <a:p>
            <a:r>
              <a:rPr lang="en-US" sz="1600" dirty="0"/>
              <a:t>Amplitude slower than 0.5 Mv (on average)</a:t>
            </a:r>
          </a:p>
          <a:p>
            <a:r>
              <a:rPr lang="en-US" sz="1600" dirty="0"/>
              <a:t>Shape not clearly “simple and biphasic” </a:t>
            </a:r>
          </a:p>
          <a:p>
            <a:r>
              <a:rPr lang="en-US" sz="1600" dirty="0"/>
              <a:t>Appreciable presence of ventricular signal </a:t>
            </a:r>
          </a:p>
          <a:p>
            <a:r>
              <a:rPr lang="en-US" sz="1600" dirty="0"/>
              <a:t>Presence of slow path signal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/>
          </a:p>
        </p:txBody>
      </p:sp>
      <p:pic>
        <p:nvPicPr>
          <p:cNvPr id="14" name="Immagine 13" descr="Immagine che contiene linea, diagramma, Parallelo, testo&#10;&#10;Descrizione generata automaticamente">
            <a:extLst>
              <a:ext uri="{FF2B5EF4-FFF2-40B4-BE49-F238E27FC236}">
                <a16:creationId xmlns:a16="http://schemas.microsoft.com/office/drawing/2014/main" id="{CED7D57C-DFE8-EB89-07E4-F4070DECA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0" t="4416" r="8200" b="5292"/>
          <a:stretch/>
        </p:blipFill>
        <p:spPr>
          <a:xfrm>
            <a:off x="4700016" y="1977878"/>
            <a:ext cx="6973730" cy="3910858"/>
          </a:xfrm>
          <a:prstGeom prst="rect">
            <a:avLst/>
          </a:prstGeom>
        </p:spPr>
      </p:pic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91B907B-5468-7CF6-D1E7-50E85F38DFC7}"/>
              </a:ext>
            </a:extLst>
          </p:cNvPr>
          <p:cNvCxnSpPr/>
          <p:nvPr/>
        </p:nvCxnSpPr>
        <p:spPr>
          <a:xfrm>
            <a:off x="5001768" y="3933307"/>
            <a:ext cx="65379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61A4222-D57C-38AE-8442-67DF3B1BAC4A}"/>
              </a:ext>
            </a:extLst>
          </p:cNvPr>
          <p:cNvCxnSpPr/>
          <p:nvPr/>
        </p:nvCxnSpPr>
        <p:spPr>
          <a:xfrm>
            <a:off x="5001768" y="4204579"/>
            <a:ext cx="65379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646E81C-3993-AC16-0947-898808E875A9}"/>
              </a:ext>
            </a:extLst>
          </p:cNvPr>
          <p:cNvSpPr/>
          <p:nvPr/>
        </p:nvSpPr>
        <p:spPr>
          <a:xfrm>
            <a:off x="7973568" y="3666744"/>
            <a:ext cx="637032" cy="749802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576865C4-089B-C7C6-7C9B-BCDA2C8CC9DD}"/>
              </a:ext>
            </a:extLst>
          </p:cNvPr>
          <p:cNvSpPr/>
          <p:nvPr/>
        </p:nvSpPr>
        <p:spPr>
          <a:xfrm>
            <a:off x="9006840" y="3666744"/>
            <a:ext cx="566928" cy="813814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C45379E-A2DF-5D88-1F4A-9C5207893E03}"/>
              </a:ext>
            </a:extLst>
          </p:cNvPr>
          <p:cNvSpPr/>
          <p:nvPr/>
        </p:nvSpPr>
        <p:spPr>
          <a:xfrm>
            <a:off x="6748272" y="3822192"/>
            <a:ext cx="740664" cy="521196"/>
          </a:xfrm>
          <a:prstGeom prst="round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128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851136" cy="971551"/>
          </a:xfrm>
        </p:spPr>
        <p:txBody>
          <a:bodyPr>
            <a:normAutofit/>
          </a:bodyPr>
          <a:lstStyle/>
          <a:p>
            <a:r>
              <a:rPr lang="en-US" dirty="0"/>
              <a:t>MAP B: Population analysis, expectations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69" y="2203221"/>
            <a:ext cx="4604803" cy="1822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expected</a:t>
            </a:r>
            <a:r>
              <a:rPr lang="en-US" sz="1600" dirty="0"/>
              <a:t> characteristics:</a:t>
            </a:r>
          </a:p>
          <a:p>
            <a:r>
              <a:rPr lang="en-US" sz="1600" dirty="0"/>
              <a:t>Complex atrial component within 0.1 and 0.3 mV</a:t>
            </a:r>
          </a:p>
          <a:p>
            <a:r>
              <a:rPr lang="en-US" sz="1600" dirty="0"/>
              <a:t>Higher ventricular component</a:t>
            </a:r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4EDAA0E-2FFC-A7A5-CCA9-3B6747E53F26}"/>
              </a:ext>
            </a:extLst>
          </p:cNvPr>
          <p:cNvSpPr txBox="1">
            <a:spLocks/>
          </p:cNvSpPr>
          <p:nvPr/>
        </p:nvSpPr>
        <p:spPr>
          <a:xfrm>
            <a:off x="177509" y="1684785"/>
            <a:ext cx="3553243" cy="34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MAP B: effective signals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Immagine 7" descr="Immagine che contiene linea, diagramma, Parallelo, Rettangolo&#10;&#10;Descrizione generata automaticamente">
            <a:extLst>
              <a:ext uri="{FF2B5EF4-FFF2-40B4-BE49-F238E27FC236}">
                <a16:creationId xmlns:a16="http://schemas.microsoft.com/office/drawing/2014/main" id="{0287526E-01EC-97BD-7DFD-0A836CE9A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4" t="4562" r="9100" b="5146"/>
          <a:stretch/>
        </p:blipFill>
        <p:spPr>
          <a:xfrm>
            <a:off x="4919471" y="2026783"/>
            <a:ext cx="6957859" cy="398513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E46B0DB-EA64-D785-F281-0AE96B3987B6}"/>
              </a:ext>
            </a:extLst>
          </p:cNvPr>
          <p:cNvSpPr/>
          <p:nvPr/>
        </p:nvSpPr>
        <p:spPr>
          <a:xfrm>
            <a:off x="8183880" y="3648456"/>
            <a:ext cx="502920" cy="539496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2640920-6244-4144-2E8F-D1A8E77E53AD}"/>
              </a:ext>
            </a:extLst>
          </p:cNvPr>
          <p:cNvSpPr/>
          <p:nvPr/>
        </p:nvSpPr>
        <p:spPr>
          <a:xfrm>
            <a:off x="9646920" y="3337560"/>
            <a:ext cx="694944" cy="1207008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FF30B0D-D2DF-5CC8-630F-0290BED42191}"/>
              </a:ext>
            </a:extLst>
          </p:cNvPr>
          <p:cNvSpPr txBox="1">
            <a:spLocks/>
          </p:cNvSpPr>
          <p:nvPr/>
        </p:nvSpPr>
        <p:spPr>
          <a:xfrm>
            <a:off x="272186" y="6031855"/>
            <a:ext cx="4604803" cy="301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Note: figure represents an ideal case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092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860280" cy="971551"/>
          </a:xfrm>
        </p:spPr>
        <p:txBody>
          <a:bodyPr>
            <a:normAutofit/>
          </a:bodyPr>
          <a:lstStyle/>
          <a:p>
            <a:r>
              <a:rPr lang="en-US" dirty="0"/>
              <a:t>MAP B: Unexpected behaviors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87" y="1834759"/>
            <a:ext cx="4604803" cy="1822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C00000"/>
                </a:solidFill>
              </a:rPr>
              <a:t>Rov Trace </a:t>
            </a:r>
            <a:r>
              <a:rPr lang="en-US" sz="1600" b="1" dirty="0"/>
              <a:t>unexpected </a:t>
            </a:r>
            <a:r>
              <a:rPr lang="en-US" sz="1600" dirty="0"/>
              <a:t>behaviors</a:t>
            </a:r>
          </a:p>
          <a:p>
            <a:r>
              <a:rPr lang="en-US" sz="1600" dirty="0"/>
              <a:t>Presence of appreciable atrial contribution</a:t>
            </a:r>
          </a:p>
          <a:p>
            <a:r>
              <a:rPr lang="en-US" sz="1600" dirty="0"/>
              <a:t>Presence of unclear components before the atrial one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/>
          </a:p>
        </p:txBody>
      </p:sp>
      <p:pic>
        <p:nvPicPr>
          <p:cNvPr id="6" name="Immagine 5" descr="Immagine che contiene linea, diagramma, Parallelo, schizzo&#10;&#10;Descrizione generata automaticamente">
            <a:extLst>
              <a:ext uri="{FF2B5EF4-FFF2-40B4-BE49-F238E27FC236}">
                <a16:creationId xmlns:a16="http://schemas.microsoft.com/office/drawing/2014/main" id="{C62E5988-567B-67D5-22CF-C6AAB4248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3831" r="8125" b="4854"/>
          <a:stretch/>
        </p:blipFill>
        <p:spPr>
          <a:xfrm>
            <a:off x="4876990" y="1834759"/>
            <a:ext cx="7206281" cy="4072265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8BCEDB-D04D-B491-D460-30E5FEF2651B}"/>
              </a:ext>
            </a:extLst>
          </p:cNvPr>
          <p:cNvSpPr/>
          <p:nvPr/>
        </p:nvSpPr>
        <p:spPr>
          <a:xfrm>
            <a:off x="8165592" y="3081528"/>
            <a:ext cx="822960" cy="1252728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F4ADEF-06AD-2DE9-3B0D-15680D601962}"/>
              </a:ext>
            </a:extLst>
          </p:cNvPr>
          <p:cNvSpPr/>
          <p:nvPr/>
        </p:nvSpPr>
        <p:spPr>
          <a:xfrm>
            <a:off x="6922008" y="3493008"/>
            <a:ext cx="822960" cy="576072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18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2326</Words>
  <Application>Microsoft Office PowerPoint</Application>
  <PresentationFormat>Widescreen</PresentationFormat>
  <Paragraphs>489</Paragraphs>
  <Slides>32</Slides>
  <Notes>31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</vt:lpstr>
      <vt:lpstr>Outline</vt:lpstr>
      <vt:lpstr>Data summary and overview</vt:lpstr>
      <vt:lpstr>Outline</vt:lpstr>
      <vt:lpstr>MAP A: Population analysis, expectations</vt:lpstr>
      <vt:lpstr>MAP A: Unexpected behaviors</vt:lpstr>
      <vt:lpstr>MAP B: Population analysis, expectations</vt:lpstr>
      <vt:lpstr>MAP B: Unexpected behaviors</vt:lpstr>
      <vt:lpstr>MAP C: Population analysis, expectations</vt:lpstr>
      <vt:lpstr>MAP C: Unexpected behaviors</vt:lpstr>
      <vt:lpstr>First observations</vt:lpstr>
      <vt:lpstr>Outline</vt:lpstr>
      <vt:lpstr>MAP A: Expectations</vt:lpstr>
      <vt:lpstr>MAP A: Unexpected behaviors</vt:lpstr>
      <vt:lpstr>MAP B: Expectations</vt:lpstr>
      <vt:lpstr>MAP B: Unexpected behaviors</vt:lpstr>
      <vt:lpstr>MAP C: Expectations</vt:lpstr>
      <vt:lpstr>MAP C: Unexpected behaviors</vt:lpstr>
      <vt:lpstr>Outline</vt:lpstr>
      <vt:lpstr>Comparisons between signals [1/3]</vt:lpstr>
      <vt:lpstr>Comparisons between signals [2/3]</vt:lpstr>
      <vt:lpstr>Comparisons between signals [3/3]</vt:lpstr>
      <vt:lpstr>Outline</vt:lpstr>
      <vt:lpstr>Methods: spectrum estimation</vt:lpstr>
      <vt:lpstr>Methods: order evaluation</vt:lpstr>
      <vt:lpstr>Comparisons between signals, frequency domain [1/3]</vt:lpstr>
      <vt:lpstr>Comparisons between signals, frequency domain [2/3]</vt:lpstr>
      <vt:lpstr>Comparisons between signals, frequency domain [3/3]</vt:lpstr>
      <vt:lpstr>Outline</vt:lpstr>
      <vt:lpstr>Results and open questions</vt:lpstr>
      <vt:lpstr>Correlation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Corrado</dc:creator>
  <cp:lastModifiedBy>Andrea Corrado</cp:lastModifiedBy>
  <cp:revision>38</cp:revision>
  <dcterms:created xsi:type="dcterms:W3CDTF">2024-07-14T13:56:03Z</dcterms:created>
  <dcterms:modified xsi:type="dcterms:W3CDTF">2024-07-29T06:59:07Z</dcterms:modified>
</cp:coreProperties>
</file>